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407" r:id="rId3"/>
    <p:sldId id="405" r:id="rId4"/>
    <p:sldId id="409" r:id="rId5"/>
    <p:sldId id="422" r:id="rId6"/>
    <p:sldId id="421" r:id="rId7"/>
    <p:sldId id="445" r:id="rId8"/>
    <p:sldId id="448" r:id="rId9"/>
    <p:sldId id="446" r:id="rId10"/>
    <p:sldId id="418" r:id="rId11"/>
    <p:sldId id="414" r:id="rId12"/>
    <p:sldId id="444" r:id="rId13"/>
    <p:sldId id="425" r:id="rId14"/>
    <p:sldId id="415" r:id="rId15"/>
    <p:sldId id="416" r:id="rId16"/>
    <p:sldId id="447" r:id="rId17"/>
    <p:sldId id="396" r:id="rId18"/>
  </p:sldIdLst>
  <p:sldSz cx="9144000" cy="6858000" type="screen4x3"/>
  <p:notesSz cx="6669088" cy="9926638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tori Norbert" initials="PN" lastIdx="1" clrIdx="0">
    <p:extLst>
      <p:ext uri="{19B8F6BF-5375-455C-9EA6-DF929625EA0E}">
        <p15:presenceInfo xmlns:p15="http://schemas.microsoft.com/office/powerpoint/2012/main" userId="Potori Norbe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A50021"/>
    <a:srgbClr val="CC0000"/>
    <a:srgbClr val="9A001D"/>
    <a:srgbClr val="800000"/>
    <a:srgbClr val="4F7A32"/>
    <a:srgbClr val="8B0F0F"/>
    <a:srgbClr val="111111"/>
    <a:srgbClr val="99FFCC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90" autoAdjust="0"/>
    <p:restoredTop sz="94707" autoAdjust="0"/>
  </p:normalViewPr>
  <p:slideViewPr>
    <p:cSldViewPr snapToGrid="0">
      <p:cViewPr>
        <p:scale>
          <a:sx n="66" d="100"/>
          <a:sy n="66" d="100"/>
        </p:scale>
        <p:origin x="768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A928E04-70DA-401F-83D8-03549417389E}" type="datetimeFigureOut">
              <a:rPr lang="hu-HU"/>
              <a:pPr>
                <a:defRPr/>
              </a:pPr>
              <a:t>2017.01.25.</a:t>
            </a:fld>
            <a:endParaRPr lang="hu-HU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BEE23D5-861F-43E3-B8AA-5FB9A9814C06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778250" y="1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336178D-9C24-4A6F-B0AC-C9A56BB99457}" type="datetimeFigureOut">
              <a:rPr lang="hu-HU"/>
              <a:pPr>
                <a:defRPr/>
              </a:pPr>
              <a:t>2017.01.25.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66750" y="4776788"/>
            <a:ext cx="533558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778250" y="9428164"/>
            <a:ext cx="288925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26DE5C0-C7FD-474D-BB3E-7BA9734C6F1B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16BBA-AEAD-451E-AF07-CF6018FC4F05}" type="datetimeFigureOut">
              <a:rPr lang="hu-HU"/>
              <a:pPr>
                <a:defRPr/>
              </a:pPr>
              <a:t>2017.01.25.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4076-8000-400F-918E-690B3235B49C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669246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EAC83-2217-4D65-8DED-BA07EB235DF2}" type="datetimeFigureOut">
              <a:rPr lang="hu-HU"/>
              <a:pPr>
                <a:defRPr/>
              </a:pPr>
              <a:t>2017.01.25.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2F0D4-F27E-4902-AF2C-1E7720BDC6DA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67502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7FD1D-BDD2-49CA-8FEE-4FC1BE1787BF}" type="datetimeFigureOut">
              <a:rPr lang="hu-HU"/>
              <a:pPr>
                <a:defRPr/>
              </a:pPr>
              <a:t>2017.01.25.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1E3BB-5170-47B9-A412-089F6DB29F08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82469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A88C3-FA21-4AC6-80A1-538B5967C459}" type="datetimeFigureOut">
              <a:rPr lang="hu-HU"/>
              <a:pPr>
                <a:defRPr/>
              </a:pPr>
              <a:t>2017.01.25.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B147C-46D3-4C1D-A817-173D5A15F9BD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06673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CE9F5-40AB-424D-B1CE-339DC7470291}" type="datetimeFigureOut">
              <a:rPr lang="hu-HU"/>
              <a:pPr>
                <a:defRPr/>
              </a:pPr>
              <a:t>2017.01.25.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8A646-4CD0-4D66-8564-D1396EC36BFB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135067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01EB7-9A3E-4841-9732-B395D29495F2}" type="datetimeFigureOut">
              <a:rPr lang="hu-HU"/>
              <a:pPr>
                <a:defRPr/>
              </a:pPr>
              <a:t>2017.01.25.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6C200-0B47-4C0A-9881-6398D1E27E0D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575528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31308-65B4-44B9-A47F-574B99EB39ED}" type="datetimeFigureOut">
              <a:rPr lang="hu-HU"/>
              <a:pPr>
                <a:defRPr/>
              </a:pPr>
              <a:t>2017.01.25.</a:t>
            </a:fld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EB2F9-FAC2-4E6B-B8E1-E15CF54CDAD7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84912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47C88-5DCD-4CBC-892F-A1EAC80DB464}" type="datetimeFigureOut">
              <a:rPr lang="hu-HU"/>
              <a:pPr>
                <a:defRPr/>
              </a:pPr>
              <a:t>2017.01.25.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88C67-6225-4FFB-ACD9-763B0129271F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886033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5E50E-5B02-4E4D-8E8E-E5F49D89FF8F}" type="datetimeFigureOut">
              <a:rPr lang="hu-HU"/>
              <a:pPr>
                <a:defRPr/>
              </a:pPr>
              <a:t>2017.01.25.</a:t>
            </a:fld>
            <a:endParaRPr lang="hu-H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DE483-76DB-470B-9A90-FA7DE9AFC0FA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503569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8A835-00E1-46FF-A4C2-ADFD86B72BAC}" type="datetimeFigureOut">
              <a:rPr lang="hu-HU"/>
              <a:pPr>
                <a:defRPr/>
              </a:pPr>
              <a:t>2017.01.25.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16553-D2C4-40F0-9211-449111FCDC3C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383203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E4CC0-A403-45DF-A5A7-EDC1599593FA}" type="datetimeFigureOut">
              <a:rPr lang="hu-HU"/>
              <a:pPr>
                <a:defRPr/>
              </a:pPr>
              <a:t>2017.01.25.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5954A-62FE-4CB2-B844-BB5FC3C536AF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13848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/>
              <a:t>Mintacím szerkesztése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/>
              <a:t>Mintaszöveg szerkesztése</a:t>
            </a:r>
          </a:p>
          <a:p>
            <a:pPr lvl="1"/>
            <a:r>
              <a:rPr lang="hu-HU" altLang="en-US"/>
              <a:t>Második szint</a:t>
            </a:r>
          </a:p>
          <a:p>
            <a:pPr lvl="2"/>
            <a:r>
              <a:rPr lang="hu-HU" altLang="en-US"/>
              <a:t>Harmadik szint</a:t>
            </a:r>
          </a:p>
          <a:p>
            <a:pPr lvl="3"/>
            <a:r>
              <a:rPr lang="hu-HU" altLang="en-US"/>
              <a:t>Negyedik szint</a:t>
            </a:r>
          </a:p>
          <a:p>
            <a:pPr lvl="4"/>
            <a:r>
              <a:rPr lang="hu-HU" altLang="en-US"/>
              <a:t>Ötödik szint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06BDFFA-1C6F-4180-9699-4E52498026FD}" type="datetimeFigureOut">
              <a:rPr lang="hu-HU"/>
              <a:pPr>
                <a:defRPr/>
              </a:pPr>
              <a:t>2017.01.25.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369B485-C696-4FA7-A557-4004FD5C3186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emf"/><Relationship Id="rId10" Type="http://schemas.openxmlformats.org/officeDocument/2006/relationships/image" Target="../media/image34.jpg"/><Relationship Id="rId4" Type="http://schemas.openxmlformats.org/officeDocument/2006/relationships/image" Target="../media/image28.jpeg"/><Relationship Id="rId9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7.png"/><Relationship Id="rId7" Type="http://schemas.openxmlformats.org/officeDocument/2006/relationships/image" Target="../media/image45.png"/><Relationship Id="rId12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microsoft.com/office/2007/relationships/hdphoto" Target="../media/hdphoto1.wdp"/><Relationship Id="rId5" Type="http://schemas.openxmlformats.org/officeDocument/2006/relationships/image" Target="../media/image43.jpg"/><Relationship Id="rId10" Type="http://schemas.openxmlformats.org/officeDocument/2006/relationships/image" Target="../media/image3.png"/><Relationship Id="rId4" Type="http://schemas.openxmlformats.org/officeDocument/2006/relationships/image" Target="../media/image18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19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5586695"/>
            <a:ext cx="9144000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4572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572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572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572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572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hu-HU" altLang="en-US" sz="1600" b="1" dirty="0" err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AGROmashEXPO</a:t>
            </a:r>
            <a:r>
              <a:rPr lang="hu-HU" altLang="en-US" sz="1600" b="1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hu-HU" altLang="en-US" sz="1600" b="1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2017. január 26.</a:t>
            </a:r>
            <a:endParaRPr lang="en-GB" altLang="en-US" sz="1600" b="1" dirty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3711710"/>
            <a:ext cx="9144021" cy="11079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scene3d>
            <a:camera prst="orthographicFront"/>
            <a:lightRig rig="threePt" dir="t"/>
          </a:scene3d>
          <a:sp3d prstMaterial="matte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124325" algn="l"/>
                <a:tab pos="421957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124325" algn="l"/>
                <a:tab pos="421957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124325" algn="l"/>
                <a:tab pos="42195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124325" algn="l"/>
                <a:tab pos="4219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124325" algn="l"/>
                <a:tab pos="4219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124325" algn="l"/>
                <a:tab pos="4219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124325" algn="l"/>
                <a:tab pos="4219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124325" algn="l"/>
                <a:tab pos="4219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124325" algn="l"/>
                <a:tab pos="42195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en-US" sz="6600" b="1" i="1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Gabonapiac 2017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5086001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2000" b="1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Potori Norbert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45"/>
                    </a14:imgEffect>
                    <a14:imgEffect>
                      <a14:saturation sat="121000"/>
                    </a14:imgEffect>
                  </a14:imgLayer>
                </a14:imgProps>
              </a:ext>
            </a:extLst>
          </a:blip>
          <a:srcRect t="34432" b="26102"/>
          <a:stretch/>
        </p:blipFill>
        <p:spPr>
          <a:xfrm>
            <a:off x="608175" y="1307591"/>
            <a:ext cx="7927608" cy="2086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0" y="6214188"/>
            <a:ext cx="2333625" cy="23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Forrás</a:t>
            </a:r>
            <a:r>
              <a:rPr lang="en-US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: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hu-HU" altLang="en-US" sz="9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Stratégie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hu-HU" altLang="en-US" sz="9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Grains</a:t>
            </a:r>
            <a:endParaRPr lang="en-US" altLang="en-US" sz="900" b="1" i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Rectangle 36"/>
          <p:cNvSpPr>
            <a:spLocks noChangeArrowheads="1"/>
          </p:cNvSpPr>
          <p:nvPr/>
        </p:nvSpPr>
        <p:spPr bwMode="auto">
          <a:xfrm>
            <a:off x="108000" y="108000"/>
            <a:ext cx="1582629" cy="79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sz="16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Kukorica: </a:t>
            </a: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sz="14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EU felhasználás és készletek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200" y="0"/>
            <a:ext cx="7605596" cy="2268000"/>
          </a:xfrm>
          <a:prstGeom prst="rect">
            <a:avLst/>
          </a:prstGeom>
        </p:spPr>
      </p:pic>
      <p:sp>
        <p:nvSpPr>
          <p:cNvPr id="39" name="Lefelé nyíl 38"/>
          <p:cNvSpPr/>
          <p:nvPr/>
        </p:nvSpPr>
        <p:spPr>
          <a:xfrm>
            <a:off x="7236000" y="1116000"/>
            <a:ext cx="237744" cy="1800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52400" dist="38100" dir="2700000" algn="tl" rotWithShape="0">
              <a:prstClr val="black">
                <a:alpha val="57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Lefelé nyíl 39"/>
          <p:cNvSpPr/>
          <p:nvPr/>
        </p:nvSpPr>
        <p:spPr>
          <a:xfrm>
            <a:off x="8568000" y="1188000"/>
            <a:ext cx="237744" cy="1800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52400" dist="38100" dir="2700000" algn="tl" rotWithShape="0">
              <a:prstClr val="black">
                <a:alpha val="57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Lefelé nyíl 40"/>
          <p:cNvSpPr/>
          <p:nvPr/>
        </p:nvSpPr>
        <p:spPr>
          <a:xfrm>
            <a:off x="4176000" y="144000"/>
            <a:ext cx="237744" cy="1800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52400" dist="38100" dir="2700000" algn="tl" rotWithShape="0">
              <a:prstClr val="black">
                <a:alpha val="57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Lefelé nyíl 41"/>
          <p:cNvSpPr/>
          <p:nvPr/>
        </p:nvSpPr>
        <p:spPr>
          <a:xfrm>
            <a:off x="4554000" y="144000"/>
            <a:ext cx="237744" cy="1800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52400" dist="38100" dir="2700000" algn="tl" rotWithShape="0">
              <a:prstClr val="black">
                <a:alpha val="57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Kép 42"/>
          <p:cNvPicPr>
            <a:picLocks noChangeAspect="1"/>
          </p:cNvPicPr>
          <p:nvPr/>
        </p:nvPicPr>
        <p:blipFill rotWithShape="1">
          <a:blip r:embed="rId3"/>
          <a:srcRect l="4285" t="23008" r="7493" b="24979"/>
          <a:stretch/>
        </p:blipFill>
        <p:spPr>
          <a:xfrm>
            <a:off x="5118814" y="496574"/>
            <a:ext cx="1136350" cy="884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Jobb oldali kapcsos zárójel 43"/>
          <p:cNvSpPr/>
          <p:nvPr/>
        </p:nvSpPr>
        <p:spPr>
          <a:xfrm>
            <a:off x="4896000" y="144000"/>
            <a:ext cx="182678" cy="1593360"/>
          </a:xfrm>
          <a:prstGeom prst="rightBrace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5" name="Kép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421">
            <a:off x="5342075" y="792962"/>
            <a:ext cx="704729" cy="291288"/>
          </a:xfrm>
          <a:prstGeom prst="rect">
            <a:avLst/>
          </a:prstGeom>
        </p:spPr>
      </p:pic>
      <p:sp>
        <p:nvSpPr>
          <p:cNvPr id="46" name="Rectangle 36"/>
          <p:cNvSpPr>
            <a:spLocks noChangeArrowheads="1"/>
          </p:cNvSpPr>
          <p:nvPr/>
        </p:nvSpPr>
        <p:spPr bwMode="auto">
          <a:xfrm>
            <a:off x="108000" y="2196000"/>
            <a:ext cx="1582629" cy="79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sz="16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Búza: </a:t>
            </a: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sz="14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EU felhasználás és készletek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7200" y="2088000"/>
            <a:ext cx="7605596" cy="2268000"/>
          </a:xfrm>
          <a:prstGeom prst="rect">
            <a:avLst/>
          </a:prstGeom>
        </p:spPr>
      </p:pic>
      <p:sp>
        <p:nvSpPr>
          <p:cNvPr id="47" name="Lefelé nyíl 46"/>
          <p:cNvSpPr/>
          <p:nvPr/>
        </p:nvSpPr>
        <p:spPr>
          <a:xfrm rot="10800000">
            <a:off x="4554000" y="2520000"/>
            <a:ext cx="237744" cy="1800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52400" dist="38100" dir="2700000" algn="tl" rotWithShape="0">
              <a:prstClr val="black">
                <a:alpha val="57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Lefelé nyíl 47"/>
          <p:cNvSpPr/>
          <p:nvPr/>
        </p:nvSpPr>
        <p:spPr>
          <a:xfrm>
            <a:off x="8568000" y="3168000"/>
            <a:ext cx="237744" cy="1800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52400" dist="38100" dir="2700000" algn="tl" rotWithShape="0">
              <a:prstClr val="black">
                <a:alpha val="57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Lefelé nyíl 48"/>
          <p:cNvSpPr/>
          <p:nvPr/>
        </p:nvSpPr>
        <p:spPr>
          <a:xfrm>
            <a:off x="7236000" y="2988000"/>
            <a:ext cx="237744" cy="1800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52400" dist="38100" dir="2700000" algn="tl" rotWithShape="0">
              <a:prstClr val="black">
                <a:alpha val="57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5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321051" y="2419104"/>
            <a:ext cx="665997" cy="41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Kép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128" y="2798661"/>
            <a:ext cx="901734" cy="719361"/>
          </a:xfrm>
          <a:prstGeom prst="rect">
            <a:avLst/>
          </a:prstGeom>
          <a:effectLst/>
        </p:spPr>
      </p:pic>
      <p:pic>
        <p:nvPicPr>
          <p:cNvPr id="52" name="Picture 1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948" y="2504765"/>
            <a:ext cx="331459" cy="33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Jobb oldali kapcsos zárójel 52"/>
          <p:cNvSpPr/>
          <p:nvPr/>
        </p:nvSpPr>
        <p:spPr>
          <a:xfrm>
            <a:off x="4896000" y="2235600"/>
            <a:ext cx="182678" cy="1593360"/>
          </a:xfrm>
          <a:prstGeom prst="rightBrace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4" name="Rectangle 36"/>
          <p:cNvSpPr>
            <a:spLocks noChangeArrowheads="1"/>
          </p:cNvSpPr>
          <p:nvPr/>
        </p:nvSpPr>
        <p:spPr bwMode="auto">
          <a:xfrm>
            <a:off x="108000" y="4284000"/>
            <a:ext cx="1582629" cy="79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sz="16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Árpa: </a:t>
            </a: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sz="14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EU felhasználás és készletek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7200" y="4176000"/>
            <a:ext cx="7605596" cy="2268000"/>
          </a:xfrm>
          <a:prstGeom prst="rect">
            <a:avLst/>
          </a:prstGeom>
        </p:spPr>
      </p:pic>
      <p:sp>
        <p:nvSpPr>
          <p:cNvPr id="55" name="Lefelé nyíl 54"/>
          <p:cNvSpPr/>
          <p:nvPr/>
        </p:nvSpPr>
        <p:spPr>
          <a:xfrm>
            <a:off x="7236000" y="5436000"/>
            <a:ext cx="237744" cy="1800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52400" dist="38100" dir="2700000" algn="tl" rotWithShape="0">
              <a:prstClr val="black">
                <a:alpha val="57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Lefelé nyíl 55"/>
          <p:cNvSpPr/>
          <p:nvPr/>
        </p:nvSpPr>
        <p:spPr>
          <a:xfrm>
            <a:off x="4554000" y="4572000"/>
            <a:ext cx="237744" cy="1800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52400" dist="38100" dir="2700000" algn="tl" rotWithShape="0">
              <a:prstClr val="black">
                <a:alpha val="57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7" name="Kép 5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0" t="19488" r="30435" b="29724"/>
          <a:stretch/>
        </p:blipFill>
        <p:spPr>
          <a:xfrm>
            <a:off x="6696000" y="4437327"/>
            <a:ext cx="907825" cy="989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743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5" grpId="0"/>
      <p:bldP spid="39" grpId="0" animBg="1"/>
      <p:bldP spid="40" grpId="0" animBg="1"/>
      <p:bldP spid="41" grpId="0" animBg="1"/>
      <p:bldP spid="42" grpId="0" animBg="1"/>
      <p:bldP spid="44" grpId="0" animBg="1"/>
      <p:bldP spid="46" grpId="0"/>
      <p:bldP spid="47" grpId="0" animBg="1"/>
      <p:bldP spid="48" grpId="0" animBg="1"/>
      <p:bldP spid="49" grpId="0" animBg="1"/>
      <p:bldP spid="53" grpId="0" animBg="1"/>
      <p:bldP spid="54" grpId="0"/>
      <p:bldP spid="55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2" name="Rectangle 36"/>
          <p:cNvSpPr>
            <a:spLocks noChangeArrowheads="1"/>
          </p:cNvSpPr>
          <p:nvPr/>
        </p:nvSpPr>
        <p:spPr bwMode="auto">
          <a:xfrm>
            <a:off x="0" y="72000"/>
            <a:ext cx="9144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EU: gabonaexport és -import</a:t>
            </a:r>
          </a:p>
          <a:p>
            <a:pPr algn="ctr"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(2016/2017 </a:t>
            </a:r>
            <a:r>
              <a:rPr lang="hu-HU" altLang="en-US" sz="2000" b="1" dirty="0" err="1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vs</a:t>
            </a:r>
            <a:r>
              <a:rPr lang="hu-HU" altLang="en-U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 2015/2016 – vámhatósági adatok alapján)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6214188"/>
            <a:ext cx="2457450" cy="23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Forrás</a:t>
            </a:r>
            <a:r>
              <a:rPr lang="en-US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Európai Bizottság </a:t>
            </a:r>
            <a:endParaRPr lang="en-US" altLang="en-US" sz="900" b="1" i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1" name="Tábláza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441671"/>
              </p:ext>
            </p:extLst>
          </p:nvPr>
        </p:nvGraphicFramePr>
        <p:xfrm>
          <a:off x="628650" y="1149698"/>
          <a:ext cx="7886700" cy="30669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77340">
                  <a:extLst>
                    <a:ext uri="{9D8B030D-6E8A-4147-A177-3AD203B41FA5}">
                      <a16:colId xmlns:a16="http://schemas.microsoft.com/office/drawing/2014/main" val="2762928636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1015221562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346991715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3833226523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1461551938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Export</a:t>
                      </a:r>
                      <a:endParaRPr kumimoji="0" lang="hu-HU" alt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0" marT="18000" marB="18000" anchor="ctr" horzOverflow="overflow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Import</a:t>
                      </a:r>
                      <a:endParaRPr kumimoji="0" lang="hu-HU" alt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0" marT="18000" marB="18000" anchor="ctr" horzOverflow="overflow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14748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en-GB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2016/2017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1-29. hét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8000" marT="18000" marB="180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2015/2016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1-29. hét</a:t>
                      </a:r>
                      <a:endParaRPr kumimoji="0" lang="hu-HU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8000" marT="18000" marB="180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2016/2017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1-29. hét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8000" marT="18000" marB="180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2015/2016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1-29. hét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8000" marT="18000" marB="18000" anchor="ctr" horzOverflow="overflow"/>
                </a:tc>
                <a:extLst>
                  <a:ext uri="{0D108BD9-81ED-4DB2-BD59-A6C34878D82A}">
                    <a16:rowId xmlns:a16="http://schemas.microsoft.com/office/drawing/2014/main" val="940990546"/>
                  </a:ext>
                </a:extLst>
              </a:tr>
              <a:tr h="4320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Búza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18000" marB="180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13.64 </a:t>
                      </a:r>
                      <a:r>
                        <a:rPr kumimoji="0" lang="hu-HU" alt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mio</a:t>
                      </a: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26000" marT="18000" marB="180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14.08 </a:t>
                      </a:r>
                      <a:r>
                        <a:rPr kumimoji="0" lang="hu-HU" alt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mio</a:t>
                      </a: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26000" marT="18000" marB="180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sym typeface="Wingdings" panose="05000000000000000000" pitchFamily="2" charset="2"/>
                        </a:rPr>
                        <a:t>1.82 </a:t>
                      </a:r>
                      <a:r>
                        <a:rPr kumimoji="0" lang="hu-HU" alt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  <a:sym typeface="Wingdings" panose="05000000000000000000" pitchFamily="2" charset="2"/>
                        </a:rPr>
                        <a:t>mio</a:t>
                      </a: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26000" marT="18000" marB="180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2.35 </a:t>
                      </a:r>
                      <a:r>
                        <a:rPr kumimoji="0" lang="hu-HU" alt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mio</a:t>
                      </a: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26000" marT="18000" marB="18000" anchor="ctr" horzOverflow="overflow"/>
                </a:tc>
                <a:extLst>
                  <a:ext uri="{0D108BD9-81ED-4DB2-BD59-A6C34878D82A}">
                    <a16:rowId xmlns:a16="http://schemas.microsoft.com/office/drawing/2014/main" val="3663634675"/>
                  </a:ext>
                </a:extLst>
              </a:tr>
              <a:tr h="4320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Durum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18000" marB="180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0.64 </a:t>
                      </a:r>
                      <a:r>
                        <a:rPr kumimoji="0" lang="hu-HU" alt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mio</a:t>
                      </a: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26000" marT="18000" marB="180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0.49 </a:t>
                      </a:r>
                      <a:r>
                        <a:rPr kumimoji="0" lang="hu-HU" alt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mio</a:t>
                      </a: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26000" marT="18000" marB="180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0.82 </a:t>
                      </a:r>
                      <a:r>
                        <a:rPr kumimoji="0" lang="hu-HU" alt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mio</a:t>
                      </a: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26000" marT="18000" marB="180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1.27 </a:t>
                      </a:r>
                      <a:r>
                        <a:rPr kumimoji="0" lang="hu-HU" alt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mio</a:t>
                      </a: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26000" marT="18000" marB="18000" anchor="ctr" horzOverflow="overflow"/>
                </a:tc>
                <a:extLst>
                  <a:ext uri="{0D108BD9-81ED-4DB2-BD59-A6C34878D82A}">
                    <a16:rowId xmlns:a16="http://schemas.microsoft.com/office/drawing/2014/main" val="224455619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Búzaliszt</a:t>
                      </a:r>
                      <a:r>
                        <a:rPr kumimoji="0" lang="hu-HU" altLang="en-US" sz="1600" b="1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*</a:t>
                      </a:r>
                      <a:endParaRPr kumimoji="0" lang="hu-HU" altLang="en-US" sz="16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18000" marB="18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0.60 </a:t>
                      </a:r>
                      <a:r>
                        <a:rPr kumimoji="0" lang="hu-HU" alt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mio</a:t>
                      </a: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26000" marT="18000" marB="18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0.65 </a:t>
                      </a:r>
                      <a:r>
                        <a:rPr kumimoji="0" lang="hu-HU" alt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mio</a:t>
                      </a: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26000" marT="18000" marB="18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0.03 </a:t>
                      </a:r>
                      <a:r>
                        <a:rPr kumimoji="0" lang="hu-HU" alt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mio</a:t>
                      </a: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26000" marT="18000" marB="18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0.02 </a:t>
                      </a:r>
                      <a:r>
                        <a:rPr kumimoji="0" lang="hu-HU" alt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mio</a:t>
                      </a: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26000" marT="18000" marB="18000" anchor="ctr" horzOverflow="overflow"/>
                </a:tc>
                <a:extLst>
                  <a:ext uri="{0D108BD9-81ED-4DB2-BD59-A6C34878D82A}">
                    <a16:rowId xmlns:a16="http://schemas.microsoft.com/office/drawing/2014/main" val="4028625452"/>
                  </a:ext>
                </a:extLst>
              </a:tr>
              <a:tr h="4320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Árpa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18000" marB="180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2.31 </a:t>
                      </a:r>
                      <a:r>
                        <a:rPr kumimoji="0" lang="hu-HU" alt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mio</a:t>
                      </a: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26000" marT="18000" marB="180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6.18 </a:t>
                      </a:r>
                      <a:r>
                        <a:rPr kumimoji="0" lang="hu-HU" alt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mio</a:t>
                      </a: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26000" marT="18000" marB="180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0.31 </a:t>
                      </a:r>
                      <a:r>
                        <a:rPr kumimoji="0" lang="hu-HU" alt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mio</a:t>
                      </a: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26000" marT="18000" marB="180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0.26 </a:t>
                      </a:r>
                      <a:r>
                        <a:rPr kumimoji="0" lang="hu-HU" alt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mio</a:t>
                      </a: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26000" marT="18000" marB="18000" anchor="ctr" horzOverflow="overflow"/>
                </a:tc>
                <a:extLst>
                  <a:ext uri="{0D108BD9-81ED-4DB2-BD59-A6C34878D82A}">
                    <a16:rowId xmlns:a16="http://schemas.microsoft.com/office/drawing/2014/main" val="2706892064"/>
                  </a:ext>
                </a:extLst>
              </a:tr>
              <a:tr h="4320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Kukorica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18000" marB="180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1.48 </a:t>
                      </a:r>
                      <a:r>
                        <a:rPr kumimoji="0" lang="hu-HU" alt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mio</a:t>
                      </a: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26000" marT="18000" marB="180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1.10 </a:t>
                      </a:r>
                      <a:r>
                        <a:rPr kumimoji="0" lang="hu-HU" alt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mio</a:t>
                      </a: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26000" marT="18000" marB="180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5.53 </a:t>
                      </a:r>
                      <a:r>
                        <a:rPr kumimoji="0" lang="hu-HU" alt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mio</a:t>
                      </a: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26000" marT="18000" marB="180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7.33 </a:t>
                      </a:r>
                      <a:r>
                        <a:rPr kumimoji="0" lang="hu-HU" altLang="en-US" sz="16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mio</a:t>
                      </a:r>
                      <a:r>
                        <a:rPr kumimoji="0" lang="hu-HU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</a:t>
                      </a:r>
                      <a:endParaRPr kumimoji="0" lang="hu-H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8000" marR="126000" marT="18000" marB="18000" anchor="ctr" horzOverflow="overflow"/>
                </a:tc>
                <a:extLst>
                  <a:ext uri="{0D108BD9-81ED-4DB2-BD59-A6C34878D82A}">
                    <a16:rowId xmlns:a16="http://schemas.microsoft.com/office/drawing/2014/main" val="3891828137"/>
                  </a:ext>
                </a:extLst>
              </a:tr>
            </a:tbl>
          </a:graphicData>
        </a:graphic>
      </p:graphicFrame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641176" y="4424815"/>
            <a:ext cx="165735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  <a:defRPr/>
            </a:pPr>
            <a:r>
              <a:rPr lang="hu-HU" altLang="hu-HU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*</a:t>
            </a:r>
            <a:r>
              <a:rPr lang="hu-HU" altLang="hu-H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Szemegyenértékben.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79" y="4720427"/>
            <a:ext cx="1357764" cy="9606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104775" y="5796000"/>
            <a:ext cx="1985534" cy="369332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Búza:     3.97 </a:t>
            </a:r>
            <a:r>
              <a:rPr lang="hu-HU" b="1" dirty="0" err="1"/>
              <a:t>mio</a:t>
            </a:r>
            <a:r>
              <a:rPr lang="hu-HU" b="1" dirty="0"/>
              <a:t> t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345" y="4424815"/>
            <a:ext cx="1564337" cy="15323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671" y="4325800"/>
            <a:ext cx="1157915" cy="15672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901" y="4715526"/>
            <a:ext cx="1166844" cy="10863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Szövegdoboz 12"/>
          <p:cNvSpPr txBox="1"/>
          <p:nvPr/>
        </p:nvSpPr>
        <p:spPr>
          <a:xfrm>
            <a:off x="2434207" y="5796000"/>
            <a:ext cx="1143379" cy="369332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2.71 </a:t>
            </a:r>
            <a:r>
              <a:rPr lang="hu-HU" b="1" dirty="0" err="1"/>
              <a:t>mio</a:t>
            </a:r>
            <a:r>
              <a:rPr lang="hu-HU" b="1" dirty="0"/>
              <a:t> t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4077199" y="5796000"/>
            <a:ext cx="1143379" cy="369332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2.66 </a:t>
            </a:r>
            <a:r>
              <a:rPr lang="hu-HU" b="1" dirty="0" err="1"/>
              <a:t>mio</a:t>
            </a:r>
            <a:r>
              <a:rPr lang="hu-HU" b="1" dirty="0"/>
              <a:t> t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5779441" y="5796000"/>
            <a:ext cx="1143379" cy="369332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1.66 </a:t>
            </a:r>
            <a:r>
              <a:rPr lang="hu-HU" b="1" dirty="0" err="1"/>
              <a:t>mio</a:t>
            </a:r>
            <a:r>
              <a:rPr lang="hu-HU" b="1" dirty="0"/>
              <a:t> t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82" y="4897656"/>
            <a:ext cx="1191466" cy="7833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Szövegdoboz 16"/>
          <p:cNvSpPr txBox="1"/>
          <p:nvPr/>
        </p:nvSpPr>
        <p:spPr>
          <a:xfrm>
            <a:off x="7252182" y="5796000"/>
            <a:ext cx="1143379" cy="369332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0.96 </a:t>
            </a:r>
            <a:r>
              <a:rPr lang="hu-HU" b="1" dirty="0" err="1"/>
              <a:t>mio</a:t>
            </a:r>
            <a:r>
              <a:rPr lang="hu-HU" b="1" dirty="0"/>
              <a:t> t</a:t>
            </a:r>
          </a:p>
        </p:txBody>
      </p:sp>
      <p:sp>
        <p:nvSpPr>
          <p:cNvPr id="9" name="Téglalap 8"/>
          <p:cNvSpPr/>
          <p:nvPr/>
        </p:nvSpPr>
        <p:spPr>
          <a:xfrm>
            <a:off x="2203200" y="2055600"/>
            <a:ext cx="3156155" cy="4277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/>
          <p:cNvSpPr/>
          <p:nvPr/>
        </p:nvSpPr>
        <p:spPr>
          <a:xfrm>
            <a:off x="2203199" y="3351600"/>
            <a:ext cx="3156155" cy="4277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/>
          <p:cNvSpPr/>
          <p:nvPr/>
        </p:nvSpPr>
        <p:spPr>
          <a:xfrm>
            <a:off x="5359275" y="3780000"/>
            <a:ext cx="3150000" cy="4277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5359275" y="2055600"/>
            <a:ext cx="3150000" cy="4277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592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4" grpId="0"/>
      <p:bldP spid="13" grpId="0"/>
      <p:bldP spid="14" grpId="0"/>
      <p:bldP spid="15" grpId="0"/>
      <p:bldP spid="17" grpId="0" animBg="1"/>
      <p:bldP spid="9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6214188"/>
            <a:ext cx="2333625" cy="23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Forrás</a:t>
            </a:r>
            <a:r>
              <a:rPr lang="en-US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: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hu-HU" altLang="en-US" sz="9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Oil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World</a:t>
            </a:r>
            <a:endParaRPr lang="en-US" altLang="en-US" sz="900" b="1" i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288000"/>
            <a:ext cx="9054280" cy="2880000"/>
          </a:xfrm>
          <a:prstGeom prst="rect">
            <a:avLst/>
          </a:prstGeom>
        </p:spPr>
      </p:pic>
      <p:sp>
        <p:nvSpPr>
          <p:cNvPr id="13" name="Rectangle 36"/>
          <p:cNvSpPr>
            <a:spLocks noChangeArrowheads="1"/>
          </p:cNvSpPr>
          <p:nvPr/>
        </p:nvSpPr>
        <p:spPr bwMode="auto">
          <a:xfrm>
            <a:off x="900000" y="252000"/>
            <a:ext cx="55287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Növényolajok: globális termelés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3348000"/>
            <a:ext cx="9054280" cy="2880000"/>
          </a:xfrm>
          <a:prstGeom prst="rect">
            <a:avLst/>
          </a:prstGeom>
        </p:spPr>
      </p:pic>
      <p:sp>
        <p:nvSpPr>
          <p:cNvPr id="14" name="Rectangle 36"/>
          <p:cNvSpPr>
            <a:spLocks noChangeArrowheads="1"/>
          </p:cNvSpPr>
          <p:nvPr/>
        </p:nvSpPr>
        <p:spPr bwMode="auto">
          <a:xfrm>
            <a:off x="900000" y="3312000"/>
            <a:ext cx="55287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10000"/>
              </a:spcBef>
              <a:buNone/>
              <a:defRPr/>
            </a:pPr>
            <a:r>
              <a:rPr lang="hu-HU" altLang="en-U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Szója: globális termelés és készletek</a:t>
            </a:r>
          </a:p>
        </p:txBody>
      </p:sp>
      <p:pic>
        <p:nvPicPr>
          <p:cNvPr id="15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5">
            <a:off x="8697600" y="4572000"/>
            <a:ext cx="2873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5">
            <a:off x="8388000" y="3132000"/>
            <a:ext cx="2873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lipszis 1"/>
          <p:cNvSpPr/>
          <p:nvPr/>
        </p:nvSpPr>
        <p:spPr>
          <a:xfrm>
            <a:off x="7858125" y="2033587"/>
            <a:ext cx="333375" cy="31432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160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6214188"/>
            <a:ext cx="2333625" cy="23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Forrás</a:t>
            </a:r>
            <a:r>
              <a:rPr lang="en-US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: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hu-HU" altLang="en-US" sz="9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Oil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World</a:t>
            </a:r>
            <a:endParaRPr lang="en-US" altLang="en-US" sz="900" b="1" i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288000"/>
            <a:ext cx="9054280" cy="2880000"/>
          </a:xfrm>
          <a:prstGeom prst="rect">
            <a:avLst/>
          </a:prstGeom>
        </p:spPr>
      </p:pic>
      <p:sp>
        <p:nvSpPr>
          <p:cNvPr id="21" name="Rectangle 36"/>
          <p:cNvSpPr>
            <a:spLocks noChangeArrowheads="1"/>
          </p:cNvSpPr>
          <p:nvPr/>
        </p:nvSpPr>
        <p:spPr bwMode="auto">
          <a:xfrm>
            <a:off x="900000" y="252000"/>
            <a:ext cx="55287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Repce: globális termelés és készletek</a:t>
            </a:r>
          </a:p>
        </p:txBody>
      </p:sp>
      <p:pic>
        <p:nvPicPr>
          <p:cNvPr id="2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5">
            <a:off x="6768000" y="1872000"/>
            <a:ext cx="2873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5">
            <a:off x="6480000" y="576000"/>
            <a:ext cx="2873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" y="3348000"/>
            <a:ext cx="9054280" cy="2880000"/>
          </a:xfrm>
          <a:prstGeom prst="rect">
            <a:avLst/>
          </a:prstGeom>
        </p:spPr>
      </p:pic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900000" y="3312000"/>
            <a:ext cx="55287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10000"/>
              </a:spcBef>
              <a:buNone/>
              <a:defRPr/>
            </a:pPr>
            <a:r>
              <a:rPr lang="hu-HU" altLang="en-U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Napraforgó: globális termelés és készletek</a:t>
            </a:r>
          </a:p>
        </p:txBody>
      </p:sp>
      <p:pic>
        <p:nvPicPr>
          <p:cNvPr id="25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5">
            <a:off x="8388000" y="3456000"/>
            <a:ext cx="2873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5">
            <a:off x="8676000" y="4968000"/>
            <a:ext cx="2873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02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0"/>
          <p:cNvSpPr>
            <a:spLocks noChangeArrowheads="1"/>
          </p:cNvSpPr>
          <p:nvPr/>
        </p:nvSpPr>
        <p:spPr bwMode="auto">
          <a:xfrm>
            <a:off x="0" y="6214188"/>
            <a:ext cx="3448050" cy="23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Forrás</a:t>
            </a:r>
            <a:r>
              <a:rPr lang="en-US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en-A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Oil World, Ukrainian State Statistics Service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ABARES</a:t>
            </a:r>
            <a:endParaRPr lang="en-AU" altLang="en-US" sz="900" b="1" i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Rectangle 36"/>
          <p:cNvSpPr>
            <a:spLocks noChangeArrowheads="1"/>
          </p:cNvSpPr>
          <p:nvPr/>
        </p:nvSpPr>
        <p:spPr bwMode="auto">
          <a:xfrm>
            <a:off x="600834" y="2479866"/>
            <a:ext cx="2390775" cy="47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sz="1600" b="1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Terület</a:t>
            </a:r>
          </a:p>
          <a:p>
            <a:pPr algn="ctr"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endParaRPr lang="hu-HU" altLang="en-US" sz="800" b="1" i="1" dirty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1959782" y="2794750"/>
            <a:ext cx="1153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Me.: millió hektár</a:t>
            </a:r>
            <a:endParaRPr lang="en-GB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720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hu-HU" altLang="hu-HU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Repce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5292000" y="2195277"/>
            <a:ext cx="3274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/>
              <a:t>CAN, 2016: 19.2 </a:t>
            </a:r>
            <a:r>
              <a:rPr lang="hu-HU" sz="1400" b="1" dirty="0" err="1"/>
              <a:t>mio</a:t>
            </a:r>
            <a:r>
              <a:rPr lang="hu-HU" sz="1400" b="1" dirty="0"/>
              <a:t> t (+4%) → 95% GM</a:t>
            </a:r>
          </a:p>
        </p:txBody>
      </p:sp>
      <p:graphicFrame>
        <p:nvGraphicFramePr>
          <p:cNvPr id="13" name="Tábláza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785163"/>
              </p:ext>
            </p:extLst>
          </p:nvPr>
        </p:nvGraphicFramePr>
        <p:xfrm>
          <a:off x="608457" y="2978791"/>
          <a:ext cx="2390775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925">
                  <a:extLst>
                    <a:ext uri="{9D8B030D-6E8A-4147-A177-3AD203B41FA5}">
                      <a16:colId xmlns:a16="http://schemas.microsoft.com/office/drawing/2014/main" val="1136715558"/>
                    </a:ext>
                  </a:extLst>
                </a:gridCol>
                <a:gridCol w="796925">
                  <a:extLst>
                    <a:ext uri="{9D8B030D-6E8A-4147-A177-3AD203B41FA5}">
                      <a16:colId xmlns:a16="http://schemas.microsoft.com/office/drawing/2014/main" val="4290654392"/>
                    </a:ext>
                  </a:extLst>
                </a:gridCol>
                <a:gridCol w="796925">
                  <a:extLst>
                    <a:ext uri="{9D8B030D-6E8A-4147-A177-3AD203B41FA5}">
                      <a16:colId xmlns:a16="http://schemas.microsoft.com/office/drawing/2014/main" val="730688845"/>
                    </a:ext>
                  </a:extLst>
                </a:gridCol>
              </a:tblGrid>
              <a:tr h="328706"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/>
                        <a:t>2016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/>
                        <a:t>2017</a:t>
                      </a:r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789387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FR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1.53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>
                          <a:solidFill>
                            <a:srgbClr val="A50021"/>
                          </a:solidFill>
                          <a:latin typeface="+mn-lt"/>
                          <a:ea typeface="+mn-ea"/>
                          <a:cs typeface="+mn-cs"/>
                        </a:rPr>
                        <a:t>1.45</a:t>
                      </a:r>
                      <a:endParaRPr lang="en-GB" sz="1400" b="1" kern="1200" dirty="0">
                        <a:solidFill>
                          <a:srgbClr val="A5002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332866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DE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1.33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/>
                        <a:t>1.36</a:t>
                      </a:r>
                      <a:endParaRPr lang="en-GB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31401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PL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0.83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/>
                        <a:t>0.89</a:t>
                      </a:r>
                      <a:endParaRPr lang="en-GB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922169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UK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0.58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hu-HU" sz="1400" b="1" kern="1200" dirty="0">
                          <a:solidFill>
                            <a:srgbClr val="A50021"/>
                          </a:solidFill>
                          <a:latin typeface="+mn-lt"/>
                          <a:ea typeface="+mn-ea"/>
                          <a:cs typeface="+mn-cs"/>
                        </a:rPr>
                        <a:t>0.56</a:t>
                      </a:r>
                      <a:endParaRPr lang="en-GB" sz="1400" b="1" kern="1200" dirty="0">
                        <a:solidFill>
                          <a:srgbClr val="A5002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529833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CZ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0.39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0.40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467520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RO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0.46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0.49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107045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i="1" dirty="0"/>
                        <a:t>HU</a:t>
                      </a:r>
                      <a:endParaRPr lang="en-GB" sz="1400" b="1" i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i="1" dirty="0"/>
                        <a:t>0.26</a:t>
                      </a:r>
                      <a:endParaRPr lang="en-GB" sz="1400" b="1" i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i="1" kern="1200" dirty="0"/>
                        <a:t>0.27</a:t>
                      </a:r>
                      <a:endParaRPr lang="en-GB" sz="1400" b="1" i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031018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Egyéb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1.14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/>
                        <a:t>1.21</a:t>
                      </a:r>
                      <a:endParaRPr lang="en-GB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335797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EU-28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6.52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/>
                        <a:t>6.63</a:t>
                      </a:r>
                      <a:endParaRPr lang="en-GB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976165"/>
                  </a:ext>
                </a:extLst>
              </a:tr>
            </a:tbl>
          </a:graphicData>
        </a:graphic>
      </p:graphicFrame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51" y="233518"/>
            <a:ext cx="1805661" cy="1819237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Szövegdoboz 17"/>
          <p:cNvSpPr txBox="1"/>
          <p:nvPr/>
        </p:nvSpPr>
        <p:spPr>
          <a:xfrm>
            <a:off x="356615" y="2057635"/>
            <a:ext cx="2894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/>
              <a:t>EU-28, 2016: 19.98 </a:t>
            </a:r>
            <a:r>
              <a:rPr lang="hu-HU" sz="1400" b="1" dirty="0" err="1"/>
              <a:t>mio</a:t>
            </a:r>
            <a:r>
              <a:rPr lang="hu-HU" sz="1400" b="1" dirty="0"/>
              <a:t> t (</a:t>
            </a:r>
            <a:r>
              <a:rPr lang="hu-HU" sz="1400" b="1" dirty="0">
                <a:solidFill>
                  <a:srgbClr val="A50021"/>
                </a:solidFill>
                <a:latin typeface="+mn-lt"/>
              </a:rPr>
              <a:t>-10%</a:t>
            </a:r>
            <a:r>
              <a:rPr lang="hu-HU" sz="1400" b="1" dirty="0"/>
              <a:t>)</a:t>
            </a: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93" y="576922"/>
            <a:ext cx="1823898" cy="1542256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576" y="4344391"/>
            <a:ext cx="1672332" cy="1560286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Szövegdoboz 21"/>
          <p:cNvSpPr txBox="1"/>
          <p:nvPr/>
        </p:nvSpPr>
        <p:spPr>
          <a:xfrm>
            <a:off x="5292000" y="5940000"/>
            <a:ext cx="2417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/>
              <a:t>AUS, 2017: 3.6 </a:t>
            </a:r>
            <a:r>
              <a:rPr lang="hu-HU" sz="1400" b="1" dirty="0" err="1"/>
              <a:t>mio</a:t>
            </a:r>
            <a:r>
              <a:rPr lang="hu-HU" sz="1400" b="1" dirty="0"/>
              <a:t> t (+22%)</a:t>
            </a: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1" t="42558" r="30386"/>
          <a:stretch/>
        </p:blipFill>
        <p:spPr>
          <a:xfrm>
            <a:off x="2985754" y="646461"/>
            <a:ext cx="1229570" cy="1033208"/>
          </a:xfrm>
          <a:prstGeom prst="rect">
            <a:avLst/>
          </a:prstGeom>
          <a:ln>
            <a:noFill/>
          </a:ln>
          <a:effectLst>
            <a:softEdge rad="215900"/>
          </a:effectLst>
        </p:spPr>
      </p:pic>
      <p:sp>
        <p:nvSpPr>
          <p:cNvPr id="26" name="Jobbra nyíl 25"/>
          <p:cNvSpPr/>
          <p:nvPr/>
        </p:nvSpPr>
        <p:spPr>
          <a:xfrm rot="1326511">
            <a:off x="2935516" y="943505"/>
            <a:ext cx="1415275" cy="281800"/>
          </a:xfrm>
          <a:prstGeom prst="rightArrow">
            <a:avLst/>
          </a:prstGeom>
          <a:solidFill>
            <a:srgbClr val="FF0000">
              <a:alpha val="66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623" y="1282804"/>
            <a:ext cx="2510644" cy="24196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404" y="2358651"/>
            <a:ext cx="972552" cy="138935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2576" y="2611735"/>
            <a:ext cx="1692000" cy="1047463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Kép 24"/>
          <p:cNvPicPr>
            <a:picLocks noChangeAspect="1"/>
          </p:cNvPicPr>
          <p:nvPr/>
        </p:nvPicPr>
        <p:blipFill rotWithShape="1">
          <a:blip r:embed="rId9"/>
          <a:srcRect t="4785" b="12110"/>
          <a:stretch/>
        </p:blipFill>
        <p:spPr>
          <a:xfrm rot="21380699">
            <a:off x="4400773" y="3813363"/>
            <a:ext cx="1559721" cy="851664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45"/>
                    </a14:imgEffect>
                    <a14:imgEffect>
                      <a14:saturation sat="121000"/>
                    </a14:imgEffect>
                  </a14:imgLayer>
                </a14:imgProps>
              </a:ext>
            </a:extLst>
          </a:blip>
          <a:srcRect t="34432" b="26102"/>
          <a:stretch/>
        </p:blipFill>
        <p:spPr>
          <a:xfrm>
            <a:off x="3600539" y="4792033"/>
            <a:ext cx="1717557" cy="1295717"/>
          </a:xfrm>
          <a:prstGeom prst="ellipse">
            <a:avLst/>
          </a:prstGeom>
          <a:ln>
            <a:noFill/>
          </a:ln>
          <a:effectLst>
            <a:outerShdw blurRad="50800" dist="38100" dir="8100000" sx="109000" sy="109000" algn="tr" rotWithShape="0">
              <a:schemeClr val="tx1"/>
            </a:outerShdw>
            <a:softEdge rad="112500"/>
          </a:effectLst>
        </p:spPr>
      </p:pic>
      <p:cxnSp>
        <p:nvCxnSpPr>
          <p:cNvPr id="30" name="Egyenes összekötő 29"/>
          <p:cNvCxnSpPr>
            <a:endCxn id="29" idx="7"/>
          </p:cNvCxnSpPr>
          <p:nvPr/>
        </p:nvCxnSpPr>
        <p:spPr>
          <a:xfrm flipV="1">
            <a:off x="3674242" y="4981786"/>
            <a:ext cx="1392324" cy="1104694"/>
          </a:xfrm>
          <a:prstGeom prst="line">
            <a:avLst/>
          </a:prstGeom>
          <a:ln w="73025">
            <a:solidFill>
              <a:srgbClr val="FF0000"/>
            </a:solidFill>
          </a:ln>
          <a:effectLst>
            <a:outerShdw dir="174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30"/>
          <p:cNvCxnSpPr/>
          <p:nvPr/>
        </p:nvCxnSpPr>
        <p:spPr>
          <a:xfrm flipH="1" flipV="1">
            <a:off x="3762747" y="5019580"/>
            <a:ext cx="1409067" cy="790713"/>
          </a:xfrm>
          <a:prstGeom prst="line">
            <a:avLst/>
          </a:prstGeom>
          <a:ln w="7302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Kép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179">
            <a:off x="3280182" y="3684750"/>
            <a:ext cx="1081074" cy="916653"/>
          </a:xfrm>
          <a:prstGeom prst="rect">
            <a:avLst/>
          </a:prstGeom>
        </p:spPr>
      </p:pic>
      <p:sp>
        <p:nvSpPr>
          <p:cNvPr id="33" name="Szövegdoboz 32"/>
          <p:cNvSpPr txBox="1"/>
          <p:nvPr/>
        </p:nvSpPr>
        <p:spPr>
          <a:xfrm>
            <a:off x="5292000" y="3712490"/>
            <a:ext cx="316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/>
              <a:t>UKR, 2016: 1.3 </a:t>
            </a:r>
            <a:r>
              <a:rPr lang="hu-HU" sz="1400" b="1" dirty="0" err="1"/>
              <a:t>mio</a:t>
            </a:r>
            <a:r>
              <a:rPr lang="hu-HU" sz="1400" b="1" dirty="0"/>
              <a:t> t (</a:t>
            </a:r>
            <a:r>
              <a:rPr lang="hu-HU" sz="1400" b="1" dirty="0">
                <a:solidFill>
                  <a:srgbClr val="A50021"/>
                </a:solidFill>
                <a:latin typeface="+mn-lt"/>
              </a:rPr>
              <a:t>-32%</a:t>
            </a:r>
            <a:r>
              <a:rPr lang="hu-HU" sz="1400" b="1" dirty="0"/>
              <a:t>)</a:t>
            </a:r>
          </a:p>
          <a:p>
            <a:r>
              <a:rPr lang="hu-HU" sz="1200" b="1" dirty="0"/>
              <a:t>           </a:t>
            </a:r>
            <a:r>
              <a:rPr lang="hu-HU" sz="1400" b="1" dirty="0"/>
              <a:t>2017: 0.90 + 0.05 </a:t>
            </a:r>
            <a:r>
              <a:rPr lang="hu-HU" sz="1400" b="1" dirty="0" err="1"/>
              <a:t>mio</a:t>
            </a:r>
            <a:r>
              <a:rPr lang="hu-HU" sz="1400" b="1" dirty="0"/>
              <a:t> ha (+37%)</a:t>
            </a:r>
          </a:p>
        </p:txBody>
      </p:sp>
    </p:spTree>
    <p:extLst>
      <p:ext uri="{BB962C8B-B14F-4D97-AF65-F5344CB8AC3E}">
        <p14:creationId xmlns:p14="http://schemas.microsoft.com/office/powerpoint/2010/main" val="35645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16" grpId="0"/>
      <p:bldP spid="20" grpId="0"/>
      <p:bldP spid="14" grpId="0"/>
      <p:bldP spid="18" grpId="0"/>
      <p:bldP spid="22" grpId="0"/>
      <p:bldP spid="26" grpId="0" animBg="1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0"/>
          <p:cNvSpPr>
            <a:spLocks noChangeArrowheads="1"/>
          </p:cNvSpPr>
          <p:nvPr/>
        </p:nvSpPr>
        <p:spPr bwMode="auto">
          <a:xfrm>
            <a:off x="0" y="6214188"/>
            <a:ext cx="2999232" cy="23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Forrás</a:t>
            </a:r>
            <a:r>
              <a:rPr lang="en-US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hu-HU" altLang="en-US" sz="9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Stratégie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hu-HU" altLang="en-US" sz="9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Grains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hu-HU" altLang="en-US" sz="9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Oil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World </a:t>
            </a:r>
            <a:endParaRPr lang="en-US" altLang="en-US" sz="900" b="1" i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720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hu-HU" altLang="hu-HU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Napraforgó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5184000" y="2609222"/>
            <a:ext cx="2432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/>
              <a:t>UKR, 2016: 14.0 </a:t>
            </a:r>
            <a:r>
              <a:rPr lang="hu-HU" sz="1400" b="1" dirty="0" err="1"/>
              <a:t>mio</a:t>
            </a:r>
            <a:r>
              <a:rPr lang="hu-HU" sz="1400" b="1" dirty="0"/>
              <a:t> t (+10%)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184000" y="5112000"/>
            <a:ext cx="2432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/>
              <a:t>RUS 2016: 11.0 </a:t>
            </a:r>
            <a:r>
              <a:rPr lang="hu-HU" sz="1400" b="1" dirty="0" err="1"/>
              <a:t>mio</a:t>
            </a:r>
            <a:r>
              <a:rPr lang="hu-HU" sz="1400" b="1" dirty="0"/>
              <a:t> t (+8%)</a:t>
            </a:r>
          </a:p>
        </p:txBody>
      </p:sp>
      <p:pic>
        <p:nvPicPr>
          <p:cNvPr id="25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5">
            <a:off x="4968000" y="2632477"/>
            <a:ext cx="2873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5">
            <a:off x="3065349" y="3996000"/>
            <a:ext cx="2873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5">
            <a:off x="4968000" y="5112000"/>
            <a:ext cx="2873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6"/>
          <p:cNvSpPr>
            <a:spLocks noChangeArrowheads="1"/>
          </p:cNvSpPr>
          <p:nvPr/>
        </p:nvSpPr>
        <p:spPr bwMode="auto">
          <a:xfrm>
            <a:off x="5263161" y="5400000"/>
            <a:ext cx="3291724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sz="1100" b="1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Exportvám:</a:t>
            </a:r>
            <a:r>
              <a:rPr lang="hu-HU" altLang="en-US" sz="1100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sz="1100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9.88%, min. 14.81 EUR/t → 6.5%, min. 9.75 EUR/t</a:t>
            </a:r>
          </a:p>
          <a:p>
            <a:pPr algn="ctr"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endParaRPr lang="hu-HU" altLang="en-US" sz="800" b="1" i="1" dirty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2" name="Táblázat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005436"/>
              </p:ext>
            </p:extLst>
          </p:nvPr>
        </p:nvGraphicFramePr>
        <p:xfrm>
          <a:off x="616079" y="2988589"/>
          <a:ext cx="2390775" cy="2499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96925">
                  <a:extLst>
                    <a:ext uri="{9D8B030D-6E8A-4147-A177-3AD203B41FA5}">
                      <a16:colId xmlns:a16="http://schemas.microsoft.com/office/drawing/2014/main" val="1136715558"/>
                    </a:ext>
                  </a:extLst>
                </a:gridCol>
                <a:gridCol w="796925">
                  <a:extLst>
                    <a:ext uri="{9D8B030D-6E8A-4147-A177-3AD203B41FA5}">
                      <a16:colId xmlns:a16="http://schemas.microsoft.com/office/drawing/2014/main" val="4290654392"/>
                    </a:ext>
                  </a:extLst>
                </a:gridCol>
                <a:gridCol w="796925">
                  <a:extLst>
                    <a:ext uri="{9D8B030D-6E8A-4147-A177-3AD203B41FA5}">
                      <a16:colId xmlns:a16="http://schemas.microsoft.com/office/drawing/2014/main" val="730688845"/>
                    </a:ext>
                  </a:extLst>
                </a:gridCol>
              </a:tblGrid>
              <a:tr h="328706"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/>
                        <a:t>2015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/>
                        <a:t>2016</a:t>
                      </a:r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789387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RO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1.79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/>
                        <a:t>1.80</a:t>
                      </a:r>
                      <a:endParaRPr lang="en-GB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332866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BG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1.60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/>
                        <a:t>1.76</a:t>
                      </a:r>
                      <a:endParaRPr lang="en-GB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31401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i="1" dirty="0"/>
                        <a:t>HU</a:t>
                      </a:r>
                      <a:endParaRPr lang="en-GB" sz="1400" b="1" i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i="1" dirty="0"/>
                        <a:t>1.54</a:t>
                      </a:r>
                      <a:endParaRPr lang="en-GB" sz="1400" b="1" i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i="1" kern="1200" dirty="0"/>
                        <a:t>1.84</a:t>
                      </a:r>
                      <a:endParaRPr lang="en-GB" sz="1400" b="1" i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031018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FR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1.19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/>
                        <a:t>1.21</a:t>
                      </a:r>
                      <a:endParaRPr lang="en-GB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720119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ES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0.69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/>
                        <a:t>0.70</a:t>
                      </a:r>
                      <a:endParaRPr lang="en-GB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742854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Egyéb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0.78</a:t>
                      </a:r>
                      <a:endParaRPr lang="hu-H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/>
                        <a:t>0.97</a:t>
                      </a:r>
                      <a:endParaRPr lang="en-GB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335797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EU-28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7.59</a:t>
                      </a:r>
                      <a:endParaRPr lang="hu-HU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/>
                        <a:t>8.28</a:t>
                      </a:r>
                      <a:endParaRPr lang="en-GB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976165"/>
                  </a:ext>
                </a:extLst>
              </a:tr>
            </a:tbl>
          </a:graphicData>
        </a:graphic>
      </p:graphicFrame>
      <p:sp>
        <p:nvSpPr>
          <p:cNvPr id="33" name="Rectangle 36"/>
          <p:cNvSpPr>
            <a:spLocks noChangeArrowheads="1"/>
          </p:cNvSpPr>
          <p:nvPr/>
        </p:nvSpPr>
        <p:spPr bwMode="auto">
          <a:xfrm>
            <a:off x="600834" y="2479866"/>
            <a:ext cx="2390775" cy="47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sz="1600" b="1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Termelés</a:t>
            </a:r>
          </a:p>
          <a:p>
            <a:pPr algn="ctr"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endParaRPr lang="hu-HU" altLang="en-US" sz="800" b="1" i="1" dirty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zövegdoboz 33"/>
          <p:cNvSpPr txBox="1"/>
          <p:nvPr/>
        </p:nvSpPr>
        <p:spPr>
          <a:xfrm>
            <a:off x="1959782" y="2794750"/>
            <a:ext cx="1153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Me.: millió tonna</a:t>
            </a:r>
            <a:endParaRPr lang="en-GB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Rectangle 36"/>
          <p:cNvSpPr>
            <a:spLocks noChangeArrowheads="1"/>
          </p:cNvSpPr>
          <p:nvPr/>
        </p:nvSpPr>
        <p:spPr bwMode="auto">
          <a:xfrm>
            <a:off x="5263161" y="2898000"/>
            <a:ext cx="3291724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sz="1100" b="1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Szabad árualap:</a:t>
            </a:r>
            <a:r>
              <a:rPr lang="hu-HU" altLang="en-US" sz="1100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sz="1100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4.18 </a:t>
            </a:r>
            <a:r>
              <a:rPr lang="hu-HU" altLang="en-US" sz="1100" dirty="0" err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mio</a:t>
            </a:r>
            <a:r>
              <a:rPr lang="hu-HU" altLang="en-US" sz="1100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 termelői raktárakban</a:t>
            </a:r>
          </a:p>
          <a:p>
            <a:pPr algn="ctr"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endParaRPr lang="hu-HU" altLang="en-US" sz="800" b="1" i="1" dirty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38" y="988473"/>
            <a:ext cx="2683762" cy="1431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51" y="233518"/>
            <a:ext cx="1805661" cy="1819237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Szövegdoboz 28"/>
          <p:cNvSpPr txBox="1"/>
          <p:nvPr/>
        </p:nvSpPr>
        <p:spPr>
          <a:xfrm>
            <a:off x="356615" y="2057635"/>
            <a:ext cx="2894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/>
              <a:t>EU-28, 2017: 4.17 </a:t>
            </a:r>
            <a:r>
              <a:rPr lang="hu-HU" sz="1400" b="1" dirty="0" err="1"/>
              <a:t>mio</a:t>
            </a:r>
            <a:r>
              <a:rPr lang="hu-HU" sz="1400" b="1" dirty="0"/>
              <a:t> ha (+1%)</a:t>
            </a: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461" y="3433583"/>
            <a:ext cx="2427871" cy="1411200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8622" y="1477190"/>
            <a:ext cx="1692000" cy="1047463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943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22" grpId="0"/>
      <p:bldP spid="23" grpId="0"/>
      <p:bldP spid="16" grpId="0"/>
      <p:bldP spid="33" grpId="0"/>
      <p:bldP spid="34" grpId="0"/>
      <p:bldP spid="41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144000"/>
            <a:ext cx="7920000" cy="2484000"/>
          </a:xfrm>
          <a:prstGeom prst="rect">
            <a:avLst/>
          </a:prstGeom>
        </p:spPr>
      </p:pic>
      <p:sp>
        <p:nvSpPr>
          <p:cNvPr id="3" name="Rectangle 36"/>
          <p:cNvSpPr>
            <a:spLocks noChangeArrowheads="1"/>
          </p:cNvSpPr>
          <p:nvPr/>
        </p:nvSpPr>
        <p:spPr bwMode="auto">
          <a:xfrm>
            <a:off x="720000" y="415076"/>
            <a:ext cx="2768600" cy="83099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softEdge rad="63500"/>
          </a:effectLst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MATIF XRK17                                            </a:t>
            </a:r>
            <a:r>
              <a:rPr lang="hu-HU" altLang="en-U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(2017. január 20.)</a:t>
            </a:r>
          </a:p>
        </p:txBody>
      </p:sp>
      <p:pic>
        <p:nvPicPr>
          <p:cNvPr id="5" name="Kép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2592000"/>
            <a:ext cx="7920000" cy="3736800"/>
          </a:xfrm>
          <a:prstGeom prst="rect">
            <a:avLst/>
          </a:prstGeom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6214188"/>
            <a:ext cx="2333625" cy="23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Forrás</a:t>
            </a:r>
            <a:r>
              <a:rPr lang="en-US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hu-HU" altLang="en-US" sz="9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Barchart</a:t>
            </a:r>
            <a:endParaRPr lang="en-US" altLang="en-US" sz="900" b="1" i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36"/>
          <p:cNvSpPr>
            <a:spLocks noChangeArrowheads="1"/>
          </p:cNvSpPr>
          <p:nvPr/>
        </p:nvSpPr>
        <p:spPr bwMode="auto">
          <a:xfrm>
            <a:off x="720000" y="2880000"/>
            <a:ext cx="2768600" cy="83099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softEdge rad="63500"/>
          </a:effectLst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CBOT ZMH17                                            </a:t>
            </a:r>
            <a:r>
              <a:rPr lang="hu-HU" altLang="en-U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(2017. január 20.)</a:t>
            </a:r>
          </a:p>
        </p:txBody>
      </p:sp>
      <p:cxnSp>
        <p:nvCxnSpPr>
          <p:cNvPr id="8" name="Egyenes összekötő 7"/>
          <p:cNvCxnSpPr/>
          <p:nvPr/>
        </p:nvCxnSpPr>
        <p:spPr>
          <a:xfrm flipH="1">
            <a:off x="432000" y="5256000"/>
            <a:ext cx="8208000" cy="0"/>
          </a:xfrm>
          <a:prstGeom prst="line">
            <a:avLst/>
          </a:prstGeom>
          <a:ln w="12700" cmpd="sng">
            <a:gradFill>
              <a:gsLst>
                <a:gs pos="20000">
                  <a:srgbClr val="9A001D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</a:ln>
          <a:effectLst>
            <a:outerShdw blurRad="762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06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4229381"/>
            <a:ext cx="9144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en-US" sz="6600" b="1" i="1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Köszönöm a figyelmet!</a:t>
            </a:r>
            <a:endParaRPr lang="hu-HU" altLang="en-US" sz="6600" b="1" i="1" dirty="0"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724"/>
                    </a14:imgEffect>
                    <a14:imgEffect>
                      <a14:saturation sat="1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7" b="19370"/>
          <a:stretch/>
        </p:blipFill>
        <p:spPr>
          <a:xfrm>
            <a:off x="92732" y="74707"/>
            <a:ext cx="8958536" cy="2862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zövegdoboz 2"/>
          <p:cNvSpPr txBox="1"/>
          <p:nvPr/>
        </p:nvSpPr>
        <p:spPr>
          <a:xfrm>
            <a:off x="92733" y="2928820"/>
            <a:ext cx="8958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Mindeközben a déli féltekén…</a:t>
            </a:r>
          </a:p>
        </p:txBody>
      </p:sp>
    </p:spTree>
    <p:extLst>
      <p:ext uri="{BB962C8B-B14F-4D97-AF65-F5344CB8AC3E}">
        <p14:creationId xmlns:p14="http://schemas.microsoft.com/office/powerpoint/2010/main" val="267845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720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hu-HU" altLang="hu-HU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Thomson Reuters/</a:t>
            </a:r>
            <a:r>
              <a:rPr lang="hu-HU" altLang="hu-HU" b="1" dirty="0" err="1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Jefferies</a:t>
            </a:r>
            <a:r>
              <a:rPr lang="hu-HU" altLang="hu-HU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 CRB élelmiszer-</a:t>
            </a:r>
            <a:r>
              <a:rPr lang="hu-HU" altLang="hu-HU" b="1" dirty="0" err="1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alindex</a:t>
            </a:r>
            <a:r>
              <a:rPr lang="hu-HU" altLang="hu-HU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hu-HU" altLang="hu-HU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(1967. január – 2017. január)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0" y="6214188"/>
            <a:ext cx="1890713" cy="23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Forrás</a:t>
            </a:r>
            <a:r>
              <a:rPr lang="en-US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hu-HU" altLang="en-US" sz="9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Barchart</a:t>
            </a:r>
            <a:endParaRPr lang="en-US" altLang="en-US" sz="900" b="1" i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00" y="1440000"/>
            <a:ext cx="8269200" cy="4369714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3"/>
          <a:srcRect l="12420" r="11928" b="10141"/>
          <a:stretch/>
        </p:blipFill>
        <p:spPr>
          <a:xfrm>
            <a:off x="5971623" y="1120470"/>
            <a:ext cx="1607574" cy="1293961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6024345" y="1523670"/>
            <a:ext cx="459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7057545" y="1840470"/>
            <a:ext cx="459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3"/>
          <a:srcRect l="12420" r="11928" b="10141"/>
          <a:stretch/>
        </p:blipFill>
        <p:spPr>
          <a:xfrm flipH="1">
            <a:off x="7333228" y="3461017"/>
            <a:ext cx="1627240" cy="1293961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7432756" y="4180275"/>
            <a:ext cx="459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8469556" y="3871617"/>
            <a:ext cx="459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sp>
        <p:nvSpPr>
          <p:cNvPr id="22" name="Jobbra nyíl 21"/>
          <p:cNvSpPr/>
          <p:nvPr/>
        </p:nvSpPr>
        <p:spPr>
          <a:xfrm rot="3412777">
            <a:off x="8088980" y="2556000"/>
            <a:ext cx="761152" cy="192191"/>
          </a:xfrm>
          <a:prstGeom prst="rightArrow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061347" y="5667310"/>
            <a:ext cx="7442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hu-HU" altLang="hu-H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Termékek</a:t>
            </a:r>
            <a:r>
              <a:rPr lang="hu-HU" altLang="hu-HU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: búza (</a:t>
            </a:r>
            <a:r>
              <a:rPr lang="hu-HU" altLang="hu-HU" sz="100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Kansas City, Minneapolis), cukor, hízómarha, hízósertés, kakaó, kukorica, szójaolaj, </a:t>
            </a:r>
            <a:r>
              <a:rPr lang="hu-HU" altLang="hu-HU" sz="10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vaj és sertészsír</a:t>
            </a:r>
            <a:endParaRPr lang="en-US" altLang="hu-HU" sz="1000" b="1" i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32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/>
      <p:bldP spid="17" grpId="0"/>
      <p:bldP spid="19" grpId="0"/>
      <p:bldP spid="21" grpId="0"/>
      <p:bldP spid="22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6214188"/>
            <a:ext cx="2333625" cy="23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Forrás</a:t>
            </a:r>
            <a:r>
              <a:rPr lang="en-US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: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USDA</a:t>
            </a:r>
            <a:endParaRPr lang="en-US" altLang="en-US" sz="900" b="1" i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288000"/>
            <a:ext cx="9054280" cy="2880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3348000"/>
            <a:ext cx="9054280" cy="2880000"/>
          </a:xfrm>
          <a:prstGeom prst="rect">
            <a:avLst/>
          </a:prstGeom>
        </p:spPr>
      </p:pic>
      <p:sp>
        <p:nvSpPr>
          <p:cNvPr id="16" name="Rectangle 36"/>
          <p:cNvSpPr>
            <a:spLocks noChangeArrowheads="1"/>
          </p:cNvSpPr>
          <p:nvPr/>
        </p:nvSpPr>
        <p:spPr bwMode="auto">
          <a:xfrm>
            <a:off x="900000" y="252000"/>
            <a:ext cx="55287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Gabonafélék</a:t>
            </a:r>
            <a:r>
              <a:rPr lang="hu-HU" altLang="en-US" sz="2000" b="1" baseline="30000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*</a:t>
            </a:r>
            <a:r>
              <a:rPr lang="hu-HU" altLang="en-U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: globális termelés és készletek</a:t>
            </a:r>
          </a:p>
        </p:txBody>
      </p:sp>
      <p:pic>
        <p:nvPicPr>
          <p:cNvPr id="17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5">
            <a:off x="8697600" y="1584000"/>
            <a:ext cx="2873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5">
            <a:off x="8388000" y="288000"/>
            <a:ext cx="2873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8350170" y="2804083"/>
            <a:ext cx="752679" cy="23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en-US" sz="9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*</a:t>
            </a:r>
            <a:r>
              <a:rPr lang="hu-HU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rizs nélkül</a:t>
            </a:r>
            <a:endParaRPr lang="en-US" altLang="en-US" sz="9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Rectangle 36"/>
          <p:cNvSpPr>
            <a:spLocks noChangeArrowheads="1"/>
          </p:cNvSpPr>
          <p:nvPr/>
        </p:nvSpPr>
        <p:spPr bwMode="auto">
          <a:xfrm>
            <a:off x="900000" y="3312000"/>
            <a:ext cx="55287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10000"/>
              </a:spcBef>
              <a:buNone/>
              <a:defRPr/>
            </a:pPr>
            <a:r>
              <a:rPr lang="hu-HU" altLang="en-U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Kukorica: globális termelés és készletek</a:t>
            </a:r>
          </a:p>
        </p:txBody>
      </p:sp>
      <p:pic>
        <p:nvPicPr>
          <p:cNvPr id="26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5">
            <a:off x="8388000" y="3276000"/>
            <a:ext cx="2873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5">
            <a:off x="8697600" y="4662000"/>
            <a:ext cx="2873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58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9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6214188"/>
            <a:ext cx="2333625" cy="23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Forrás</a:t>
            </a:r>
            <a:r>
              <a:rPr lang="en-US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: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USDA</a:t>
            </a:r>
            <a:endParaRPr lang="en-US" altLang="en-US" sz="900" b="1" i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288000"/>
            <a:ext cx="9054280" cy="2880000"/>
          </a:xfrm>
          <a:prstGeom prst="rect">
            <a:avLst/>
          </a:prstGeom>
        </p:spPr>
      </p:pic>
      <p:sp>
        <p:nvSpPr>
          <p:cNvPr id="13" name="Rectangle 36"/>
          <p:cNvSpPr>
            <a:spLocks noChangeArrowheads="1"/>
          </p:cNvSpPr>
          <p:nvPr/>
        </p:nvSpPr>
        <p:spPr bwMode="auto">
          <a:xfrm>
            <a:off x="900000" y="252000"/>
            <a:ext cx="55287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Búza: globális termelés és készletek</a:t>
            </a:r>
          </a:p>
        </p:txBody>
      </p:sp>
      <p:pic>
        <p:nvPicPr>
          <p:cNvPr id="15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5">
            <a:off x="8388000" y="660074"/>
            <a:ext cx="2873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5">
            <a:off x="8697600" y="1548000"/>
            <a:ext cx="2873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" y="3348000"/>
            <a:ext cx="9054280" cy="2880000"/>
          </a:xfrm>
          <a:prstGeom prst="rect">
            <a:avLst/>
          </a:prstGeom>
        </p:spPr>
      </p:pic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900000" y="3312000"/>
            <a:ext cx="55287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10000"/>
              </a:spcBef>
              <a:buNone/>
              <a:defRPr/>
            </a:pPr>
            <a:r>
              <a:rPr lang="hu-HU" altLang="en-U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Árpa: globális termelés és készletek</a:t>
            </a:r>
          </a:p>
        </p:txBody>
      </p:sp>
      <p:pic>
        <p:nvPicPr>
          <p:cNvPr id="2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5">
            <a:off x="3348000" y="3756073"/>
            <a:ext cx="2873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5">
            <a:off x="4269600" y="4752000"/>
            <a:ext cx="2873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19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0"/>
          <p:cNvSpPr>
            <a:spLocks noChangeArrowheads="1"/>
          </p:cNvSpPr>
          <p:nvPr/>
        </p:nvSpPr>
        <p:spPr bwMode="auto">
          <a:xfrm>
            <a:off x="0" y="6214186"/>
            <a:ext cx="4005943" cy="2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Forrás</a:t>
            </a:r>
            <a:r>
              <a:rPr lang="en-US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hu-HU" altLang="en-US" sz="9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Stratégie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hu-HU" altLang="en-US" sz="9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Grains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hu-HU" altLang="en-US" sz="9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UkrAgroConsult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USDA, Buenos Aires </a:t>
            </a:r>
            <a:r>
              <a:rPr lang="hu-HU" altLang="en-US" sz="9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Grain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Exchange</a:t>
            </a:r>
            <a:endParaRPr lang="en-US" altLang="en-US" sz="900" b="1" i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720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hu-HU" altLang="hu-HU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Kukoricapiac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3492000" y="2576737"/>
            <a:ext cx="2432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/>
              <a:t>UKR, 2016: 23.5 </a:t>
            </a:r>
            <a:r>
              <a:rPr lang="hu-HU" sz="1400" b="1" dirty="0" err="1"/>
              <a:t>mio</a:t>
            </a:r>
            <a:r>
              <a:rPr lang="hu-HU" sz="1400" b="1" dirty="0"/>
              <a:t> t (</a:t>
            </a:r>
            <a:r>
              <a:rPr lang="hu-HU" sz="1400" b="1" dirty="0">
                <a:solidFill>
                  <a:srgbClr val="A50021"/>
                </a:solidFill>
                <a:latin typeface="+mn-lt"/>
              </a:rPr>
              <a:t>-13%</a:t>
            </a:r>
            <a:r>
              <a:rPr lang="hu-HU" sz="1400" b="1" dirty="0"/>
              <a:t>)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3492000" y="4536000"/>
            <a:ext cx="2432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/>
              <a:t>RUS 2016: 13.8 </a:t>
            </a:r>
            <a:r>
              <a:rPr lang="hu-HU" sz="1400" b="1" dirty="0" err="1"/>
              <a:t>mio</a:t>
            </a:r>
            <a:r>
              <a:rPr lang="hu-HU" sz="1400" b="1" dirty="0"/>
              <a:t> t (+5%)</a:t>
            </a:r>
          </a:p>
        </p:txBody>
      </p:sp>
      <p:sp>
        <p:nvSpPr>
          <p:cNvPr id="33" name="Rectangle 36"/>
          <p:cNvSpPr>
            <a:spLocks noChangeArrowheads="1"/>
          </p:cNvSpPr>
          <p:nvPr/>
        </p:nvSpPr>
        <p:spPr bwMode="auto">
          <a:xfrm>
            <a:off x="600834" y="2479866"/>
            <a:ext cx="23907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sz="1600" b="1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Termelés</a:t>
            </a:r>
          </a:p>
        </p:txBody>
      </p:sp>
      <p:sp>
        <p:nvSpPr>
          <p:cNvPr id="34" name="Szövegdoboz 33"/>
          <p:cNvSpPr txBox="1"/>
          <p:nvPr/>
        </p:nvSpPr>
        <p:spPr>
          <a:xfrm>
            <a:off x="1959782" y="2794750"/>
            <a:ext cx="1153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Me.: millió tonna</a:t>
            </a:r>
            <a:endParaRPr lang="en-GB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5" name="Kép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51" y="233518"/>
            <a:ext cx="1805661" cy="1819237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Szövegdoboz 35"/>
          <p:cNvSpPr txBox="1"/>
          <p:nvPr/>
        </p:nvSpPr>
        <p:spPr>
          <a:xfrm>
            <a:off x="360000" y="2052000"/>
            <a:ext cx="2894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/>
              <a:t>EU-28, 2017: 8.80 </a:t>
            </a:r>
            <a:r>
              <a:rPr lang="hu-HU" sz="1400" b="1" dirty="0" err="1"/>
              <a:t>mio</a:t>
            </a:r>
            <a:r>
              <a:rPr lang="hu-HU" sz="1400" b="1" dirty="0"/>
              <a:t> ha (+1%)</a:t>
            </a:r>
          </a:p>
        </p:txBody>
      </p:sp>
      <p:graphicFrame>
        <p:nvGraphicFramePr>
          <p:cNvPr id="20" name="Tábláza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406288"/>
              </p:ext>
            </p:extLst>
          </p:nvPr>
        </p:nvGraphicFramePr>
        <p:xfrm>
          <a:off x="612902" y="2988589"/>
          <a:ext cx="2390775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925">
                  <a:extLst>
                    <a:ext uri="{9D8B030D-6E8A-4147-A177-3AD203B41FA5}">
                      <a16:colId xmlns:a16="http://schemas.microsoft.com/office/drawing/2014/main" val="1136715558"/>
                    </a:ext>
                  </a:extLst>
                </a:gridCol>
                <a:gridCol w="796925">
                  <a:extLst>
                    <a:ext uri="{9D8B030D-6E8A-4147-A177-3AD203B41FA5}">
                      <a16:colId xmlns:a16="http://schemas.microsoft.com/office/drawing/2014/main" val="4290654392"/>
                    </a:ext>
                  </a:extLst>
                </a:gridCol>
                <a:gridCol w="796925">
                  <a:extLst>
                    <a:ext uri="{9D8B030D-6E8A-4147-A177-3AD203B41FA5}">
                      <a16:colId xmlns:a16="http://schemas.microsoft.com/office/drawing/2014/main" val="730688845"/>
                    </a:ext>
                  </a:extLst>
                </a:gridCol>
              </a:tblGrid>
              <a:tr h="328706"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/>
                        <a:t>2015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/>
                        <a:t>2016</a:t>
                      </a:r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789387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FR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/>
                        <a:t>13.73</a:t>
                      </a:r>
                      <a:endParaRPr lang="en-GB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>
                          <a:solidFill>
                            <a:srgbClr val="A50021"/>
                          </a:solidFill>
                        </a:rPr>
                        <a:t>11.86</a:t>
                      </a:r>
                      <a:endParaRPr lang="en-GB" sz="1400" b="1" kern="1200" dirty="0">
                        <a:solidFill>
                          <a:srgbClr val="A5002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332866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i="1" dirty="0"/>
                        <a:t>HU</a:t>
                      </a:r>
                      <a:endParaRPr lang="en-GB" sz="1400" b="1" i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i="1" kern="1200" dirty="0"/>
                        <a:t>6.55</a:t>
                      </a:r>
                      <a:endParaRPr lang="en-GB" sz="1400" b="1" i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i="1" kern="1200" dirty="0"/>
                        <a:t>9.11</a:t>
                      </a:r>
                      <a:endParaRPr lang="en-GB" sz="1400" b="1" i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52302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RO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/>
                        <a:t>8.77</a:t>
                      </a:r>
                      <a:endParaRPr lang="en-GB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/>
                        <a:t>9.01</a:t>
                      </a:r>
                      <a:endParaRPr lang="en-GB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395759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IT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6.71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hu-HU" sz="1400" b="1" kern="1200" dirty="0">
                          <a:solidFill>
                            <a:srgbClr val="A50021"/>
                          </a:solidFill>
                          <a:latin typeface="+mn-lt"/>
                          <a:ea typeface="+mn-ea"/>
                          <a:cs typeface="+mn-cs"/>
                        </a:rPr>
                        <a:t>6.66</a:t>
                      </a:r>
                      <a:endParaRPr lang="en-GB" sz="1400" b="1" kern="1200" dirty="0">
                        <a:solidFill>
                          <a:srgbClr val="A5002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720119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PL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hu-HU" sz="1400" b="1" kern="1200" dirty="0"/>
                        <a:t>2.96</a:t>
                      </a:r>
                      <a:endParaRPr lang="en-GB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hu-HU" sz="1400" b="1" kern="1200" dirty="0"/>
                        <a:t>4.04</a:t>
                      </a:r>
                      <a:endParaRPr lang="en-GB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7803108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DE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hu-HU" sz="1400" b="1" kern="1200" dirty="0"/>
                        <a:t>3.98</a:t>
                      </a:r>
                      <a:endParaRPr lang="en-GB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hu-HU" sz="1400" b="1" kern="1200" dirty="0">
                          <a:solidFill>
                            <a:srgbClr val="A50021"/>
                          </a:solidFill>
                          <a:latin typeface="+mn-lt"/>
                          <a:ea typeface="+mn-ea"/>
                          <a:cs typeface="+mn-cs"/>
                        </a:rPr>
                        <a:t>3.88</a:t>
                      </a:r>
                      <a:endParaRPr lang="en-GB" sz="1400" b="1" kern="1200" dirty="0">
                        <a:solidFill>
                          <a:srgbClr val="A5002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360115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ES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hu-HU" sz="1400" b="1" kern="1200" dirty="0"/>
                        <a:t>3.84</a:t>
                      </a:r>
                      <a:endParaRPr lang="en-GB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hu-HU" sz="1400" b="1" kern="1200" dirty="0">
                          <a:solidFill>
                            <a:srgbClr val="A50021"/>
                          </a:solidFill>
                          <a:latin typeface="+mn-lt"/>
                          <a:ea typeface="+mn-ea"/>
                          <a:cs typeface="+mn-cs"/>
                        </a:rPr>
                        <a:t>3.49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247934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Egyéb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hu-HU" sz="1400" b="1" kern="1200" dirty="0"/>
                        <a:t>10.28</a:t>
                      </a:r>
                      <a:endParaRPr lang="en-GB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hu-HU" sz="1400" b="1" kern="1200" dirty="0"/>
                        <a:t>11.19</a:t>
                      </a:r>
                      <a:endParaRPr lang="hu-HU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335797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EU-28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hu-HU" sz="1400" b="1" kern="1200" dirty="0"/>
                        <a:t>56.82</a:t>
                      </a:r>
                      <a:endParaRPr lang="en-GB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hu-HU" sz="1400" b="1" kern="1200" dirty="0"/>
                        <a:t>59.24</a:t>
                      </a:r>
                      <a:endParaRPr lang="en-GB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976165"/>
                  </a:ext>
                </a:extLst>
              </a:tr>
            </a:tbl>
          </a:graphicData>
        </a:graphic>
      </p:graphicFrame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00" y="324000"/>
            <a:ext cx="2000075" cy="1254734"/>
          </a:xfrm>
          <a:prstGeom prst="rect">
            <a:avLst/>
          </a:prstGeom>
          <a:effectLst>
            <a:outerShdw blurRad="177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991" y="2072381"/>
            <a:ext cx="1564091" cy="1571208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Kép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colorTemperature colorTemp="6499"/>
                    </a14:imgEffect>
                    <a14:imgEffect>
                      <a14:saturation sat="308000"/>
                    </a14:imgEffect>
                    <a14:imgEffect>
                      <a14:brightnessContrast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18" r="21798"/>
          <a:stretch/>
        </p:blipFill>
        <p:spPr>
          <a:xfrm>
            <a:off x="6733991" y="4113166"/>
            <a:ext cx="880501" cy="1545814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Szövegdoboz 26"/>
          <p:cNvSpPr txBox="1"/>
          <p:nvPr/>
        </p:nvSpPr>
        <p:spPr>
          <a:xfrm>
            <a:off x="6444000" y="1692000"/>
            <a:ext cx="2432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/>
              <a:t>USA, 2016: 386.8 </a:t>
            </a:r>
            <a:r>
              <a:rPr lang="hu-HU" sz="1400" b="1" dirty="0" err="1"/>
              <a:t>mio</a:t>
            </a:r>
            <a:r>
              <a:rPr lang="hu-HU" sz="1400" b="1" dirty="0"/>
              <a:t> t (+12%)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6012000" y="3676608"/>
            <a:ext cx="301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/>
              <a:t>BRA, 2017: 28.4 + 56.1 </a:t>
            </a:r>
            <a:r>
              <a:rPr lang="hu-HU" sz="1400" b="1" dirty="0" err="1"/>
              <a:t>mio</a:t>
            </a:r>
            <a:r>
              <a:rPr lang="hu-HU" sz="1400" b="1" dirty="0"/>
              <a:t> t (+27%)</a:t>
            </a:r>
          </a:p>
        </p:txBody>
      </p:sp>
      <p:sp>
        <p:nvSpPr>
          <p:cNvPr id="29" name="Szövegdoboz 28"/>
          <p:cNvSpPr txBox="1"/>
          <p:nvPr/>
        </p:nvSpPr>
        <p:spPr>
          <a:xfrm>
            <a:off x="6408000" y="5787761"/>
            <a:ext cx="2432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/>
              <a:t>ARG, 2017: 5.8 </a:t>
            </a:r>
            <a:r>
              <a:rPr lang="hu-HU" sz="1400" b="1" dirty="0" err="1"/>
              <a:t>mio</a:t>
            </a:r>
            <a:r>
              <a:rPr lang="hu-HU" sz="1400" b="1" dirty="0"/>
              <a:t> ha (+18%)</a:t>
            </a:r>
          </a:p>
        </p:txBody>
      </p:sp>
      <p:pic>
        <p:nvPicPr>
          <p:cNvPr id="30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5">
            <a:off x="6228000" y="1692000"/>
            <a:ext cx="2873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5">
            <a:off x="3276000" y="4536000"/>
            <a:ext cx="2873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00" y="2916000"/>
            <a:ext cx="2428423" cy="1411522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7351" y="1347540"/>
            <a:ext cx="1692000" cy="1047463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5">
            <a:off x="3024000" y="3672000"/>
            <a:ext cx="2873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58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22" grpId="0"/>
      <p:bldP spid="23" grpId="0"/>
      <p:bldP spid="33" grpId="0"/>
      <p:bldP spid="34" grpId="0"/>
      <p:bldP spid="3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0"/>
          <p:cNvSpPr>
            <a:spLocks noChangeArrowheads="1"/>
          </p:cNvSpPr>
          <p:nvPr/>
        </p:nvSpPr>
        <p:spPr bwMode="auto">
          <a:xfrm>
            <a:off x="0" y="6214187"/>
            <a:ext cx="4727448" cy="2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Forrás</a:t>
            </a:r>
            <a:r>
              <a:rPr lang="en-US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en-A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Oil World, 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USDA, </a:t>
            </a:r>
            <a:r>
              <a:rPr lang="hu-HU" altLang="en-US" sz="9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Russian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hu-HU" altLang="en-US" sz="9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Grain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Union, </a:t>
            </a:r>
            <a:r>
              <a:rPr lang="hu-HU" altLang="en-US" sz="9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UkrAgroConsult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hu-HU" altLang="en-US" sz="9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Informa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hu-HU" altLang="en-US" sz="9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Economics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ABARES</a:t>
            </a:r>
            <a:endParaRPr lang="en-AU" altLang="en-US" sz="900" b="1" i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Rectangle 36"/>
          <p:cNvSpPr>
            <a:spLocks noChangeArrowheads="1"/>
          </p:cNvSpPr>
          <p:nvPr/>
        </p:nvSpPr>
        <p:spPr bwMode="auto">
          <a:xfrm>
            <a:off x="600834" y="2479866"/>
            <a:ext cx="2390775" cy="47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sz="1600" b="1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Terület (durum nélkül)</a:t>
            </a:r>
          </a:p>
          <a:p>
            <a:pPr algn="ctr"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endParaRPr lang="hu-HU" altLang="en-US" sz="800" b="1" i="1" dirty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1959782" y="2794750"/>
            <a:ext cx="1153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Me.: millió hektár</a:t>
            </a:r>
            <a:endParaRPr lang="en-GB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720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hu-HU" altLang="hu-HU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Búzapiac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6444000" y="3564000"/>
            <a:ext cx="2678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/>
              <a:t>CAN, 2016: 31.7 </a:t>
            </a:r>
            <a:r>
              <a:rPr lang="hu-HU" sz="1400" b="1" dirty="0" err="1"/>
              <a:t>mio</a:t>
            </a:r>
            <a:r>
              <a:rPr lang="hu-HU" sz="1400" b="1" dirty="0"/>
              <a:t> t (+15%)</a:t>
            </a:r>
          </a:p>
        </p:txBody>
      </p:sp>
      <p:graphicFrame>
        <p:nvGraphicFramePr>
          <p:cNvPr id="13" name="Tábláza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172182"/>
              </p:ext>
            </p:extLst>
          </p:nvPr>
        </p:nvGraphicFramePr>
        <p:xfrm>
          <a:off x="608457" y="2978791"/>
          <a:ext cx="2390775" cy="3108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96925">
                  <a:extLst>
                    <a:ext uri="{9D8B030D-6E8A-4147-A177-3AD203B41FA5}">
                      <a16:colId xmlns:a16="http://schemas.microsoft.com/office/drawing/2014/main" val="1136715558"/>
                    </a:ext>
                  </a:extLst>
                </a:gridCol>
                <a:gridCol w="796925">
                  <a:extLst>
                    <a:ext uri="{9D8B030D-6E8A-4147-A177-3AD203B41FA5}">
                      <a16:colId xmlns:a16="http://schemas.microsoft.com/office/drawing/2014/main" val="4290654392"/>
                    </a:ext>
                  </a:extLst>
                </a:gridCol>
                <a:gridCol w="796925">
                  <a:extLst>
                    <a:ext uri="{9D8B030D-6E8A-4147-A177-3AD203B41FA5}">
                      <a16:colId xmlns:a16="http://schemas.microsoft.com/office/drawing/2014/main" val="730688845"/>
                    </a:ext>
                  </a:extLst>
                </a:gridCol>
              </a:tblGrid>
              <a:tr h="328706"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/>
                        <a:t>2016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1" dirty="0"/>
                        <a:t>2017</a:t>
                      </a:r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789387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FR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5.20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/>
                        <a:t>5.22</a:t>
                      </a:r>
                      <a:endParaRPr lang="en-GB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332866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DE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3.19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/>
                        <a:t>3.22</a:t>
                      </a:r>
                      <a:endParaRPr lang="en-GB" sz="14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31401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PL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2.43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>
                          <a:solidFill>
                            <a:srgbClr val="A50021"/>
                          </a:solidFill>
                          <a:latin typeface="+mn-lt"/>
                          <a:ea typeface="+mn-ea"/>
                          <a:cs typeface="+mn-cs"/>
                        </a:rPr>
                        <a:t>2.37</a:t>
                      </a:r>
                      <a:endParaRPr lang="en-GB" sz="1400" b="1" kern="1200" dirty="0">
                        <a:solidFill>
                          <a:srgbClr val="A5002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922169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RO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2.09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hu-HU" sz="1400" b="1" kern="1200" dirty="0">
                          <a:solidFill>
                            <a:srgbClr val="A50021"/>
                          </a:solidFill>
                          <a:latin typeface="+mn-lt"/>
                          <a:ea typeface="+mn-ea"/>
                          <a:cs typeface="+mn-cs"/>
                        </a:rPr>
                        <a:t>2.08</a:t>
                      </a:r>
                      <a:endParaRPr lang="en-GB" sz="1400" b="1" kern="1200" dirty="0">
                        <a:solidFill>
                          <a:srgbClr val="A5002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285580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UK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1.83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hu-HU" sz="1400" b="1" kern="1200" dirty="0">
                          <a:solidFill>
                            <a:srgbClr val="A50021"/>
                          </a:solidFill>
                          <a:latin typeface="+mn-lt"/>
                          <a:ea typeface="+mn-ea"/>
                          <a:cs typeface="+mn-cs"/>
                        </a:rPr>
                        <a:t>1.81</a:t>
                      </a:r>
                      <a:endParaRPr lang="en-GB" sz="1400" b="1" kern="1200" dirty="0">
                        <a:solidFill>
                          <a:srgbClr val="A5002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529833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BG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1.11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1.12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467520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i="1" dirty="0"/>
                        <a:t>HU</a:t>
                      </a:r>
                      <a:endParaRPr lang="en-GB" sz="1400" b="1" i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i="1" dirty="0"/>
                        <a:t>1.01</a:t>
                      </a:r>
                      <a:endParaRPr lang="en-GB" sz="1400" b="1" i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hu-HU" sz="1400" b="1" i="1" kern="1200" dirty="0">
                          <a:solidFill>
                            <a:srgbClr val="A50021"/>
                          </a:solidFill>
                          <a:latin typeface="+mn-lt"/>
                          <a:ea typeface="+mn-ea"/>
                          <a:cs typeface="+mn-cs"/>
                        </a:rPr>
                        <a:t>0.98</a:t>
                      </a:r>
                      <a:endParaRPr lang="en-GB" sz="1400" b="1" i="1" kern="1200" dirty="0">
                        <a:solidFill>
                          <a:srgbClr val="A5002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031018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Egyéb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7.45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hu-HU" sz="1400" b="1" kern="1200" dirty="0">
                          <a:solidFill>
                            <a:srgbClr val="A50021"/>
                          </a:solidFill>
                          <a:latin typeface="+mn-lt"/>
                          <a:ea typeface="+mn-ea"/>
                          <a:cs typeface="+mn-cs"/>
                        </a:rPr>
                        <a:t>7.33</a:t>
                      </a:r>
                      <a:endParaRPr lang="en-GB" sz="1400" b="1" kern="1200" dirty="0">
                        <a:solidFill>
                          <a:srgbClr val="A5002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335797"/>
                  </a:ext>
                </a:extLst>
              </a:tr>
              <a:tr h="273922">
                <a:tc>
                  <a:txBody>
                    <a:bodyPr/>
                    <a:lstStyle/>
                    <a:p>
                      <a:r>
                        <a:rPr lang="hu-HU" sz="1400" b="1" dirty="0"/>
                        <a:t>EU-28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dirty="0"/>
                        <a:t>24.31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b="1" kern="1200" dirty="0">
                          <a:solidFill>
                            <a:srgbClr val="A50021"/>
                          </a:solidFill>
                          <a:latin typeface="+mn-lt"/>
                          <a:ea typeface="+mn-ea"/>
                          <a:cs typeface="+mn-cs"/>
                        </a:rPr>
                        <a:t>24.13</a:t>
                      </a:r>
                      <a:endParaRPr lang="en-GB" sz="1400" b="1" kern="1200" dirty="0">
                        <a:solidFill>
                          <a:srgbClr val="A5002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976165"/>
                  </a:ext>
                </a:extLst>
              </a:tr>
            </a:tbl>
          </a:graphicData>
        </a:graphic>
      </p:graphicFrame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51" y="233518"/>
            <a:ext cx="1805661" cy="1819237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88" y="2000546"/>
            <a:ext cx="1823898" cy="1542256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Szövegdoboz 17"/>
          <p:cNvSpPr txBox="1"/>
          <p:nvPr/>
        </p:nvSpPr>
        <p:spPr>
          <a:xfrm>
            <a:off x="36000" y="2052000"/>
            <a:ext cx="3808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/>
              <a:t>EU-28, 2016 (durum nélkül): 135.9 </a:t>
            </a:r>
            <a:r>
              <a:rPr lang="hu-HU" sz="1400" b="1" dirty="0" err="1"/>
              <a:t>mio</a:t>
            </a:r>
            <a:r>
              <a:rPr lang="hu-HU" sz="1400" b="1" dirty="0"/>
              <a:t> t (</a:t>
            </a:r>
            <a:r>
              <a:rPr lang="hu-HU" sz="1400" b="1" dirty="0">
                <a:solidFill>
                  <a:srgbClr val="A50021"/>
                </a:solidFill>
                <a:latin typeface="+mn-lt"/>
              </a:rPr>
              <a:t>-10%</a:t>
            </a:r>
            <a:r>
              <a:rPr lang="hu-HU" sz="1400" b="1" dirty="0"/>
              <a:t>)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992" y="3871777"/>
            <a:ext cx="1672332" cy="1560286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Szövegdoboz 21"/>
          <p:cNvSpPr txBox="1"/>
          <p:nvPr/>
        </p:nvSpPr>
        <p:spPr>
          <a:xfrm>
            <a:off x="6444000" y="5432063"/>
            <a:ext cx="2417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/>
              <a:t>AUS, 2017: 32.6 </a:t>
            </a:r>
            <a:r>
              <a:rPr lang="hu-HU" sz="1400" b="1" dirty="0" err="1"/>
              <a:t>mio</a:t>
            </a:r>
            <a:r>
              <a:rPr lang="hu-HU" sz="1400" b="1" dirty="0"/>
              <a:t> t (+35%)</a:t>
            </a:r>
          </a:p>
        </p:txBody>
      </p:sp>
      <p:sp>
        <p:nvSpPr>
          <p:cNvPr id="26" name="Szövegdoboz 25"/>
          <p:cNvSpPr txBox="1"/>
          <p:nvPr/>
        </p:nvSpPr>
        <p:spPr>
          <a:xfrm>
            <a:off x="3492000" y="2577600"/>
            <a:ext cx="2432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/>
              <a:t>UKR, 2017: 5.9 </a:t>
            </a:r>
            <a:r>
              <a:rPr lang="hu-HU" sz="1400" b="1" dirty="0" err="1"/>
              <a:t>mio</a:t>
            </a:r>
            <a:r>
              <a:rPr lang="hu-HU" sz="1400" b="1" dirty="0"/>
              <a:t> ha (+5%)</a:t>
            </a:r>
          </a:p>
        </p:txBody>
      </p:sp>
      <p:sp>
        <p:nvSpPr>
          <p:cNvPr id="27" name="Szövegdoboz 26"/>
          <p:cNvSpPr txBox="1"/>
          <p:nvPr/>
        </p:nvSpPr>
        <p:spPr>
          <a:xfrm>
            <a:off x="3492000" y="4536000"/>
            <a:ext cx="2432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/>
              <a:t>RUS 2016: 72.5 </a:t>
            </a:r>
            <a:r>
              <a:rPr lang="hu-HU" sz="1400" b="1" dirty="0" err="1"/>
              <a:t>mio</a:t>
            </a:r>
            <a:r>
              <a:rPr lang="hu-HU" sz="1400" b="1" dirty="0"/>
              <a:t> t (+5%)</a:t>
            </a:r>
          </a:p>
        </p:txBody>
      </p:sp>
      <p:pic>
        <p:nvPicPr>
          <p:cNvPr id="30" name="Kép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colorTemperature colorTemp="6499"/>
                    </a14:imgEffect>
                    <a14:imgEffect>
                      <a14:saturation sat="308000"/>
                    </a14:imgEffect>
                    <a14:imgEffect>
                      <a14:brightnessContrast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18" r="21798"/>
          <a:stretch/>
        </p:blipFill>
        <p:spPr>
          <a:xfrm>
            <a:off x="5680485" y="4301815"/>
            <a:ext cx="992119" cy="1741771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1" name="Szövegdoboz 30"/>
          <p:cNvSpPr txBox="1"/>
          <p:nvPr/>
        </p:nvSpPr>
        <p:spPr>
          <a:xfrm>
            <a:off x="4840188" y="6018201"/>
            <a:ext cx="2432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/>
              <a:t>ARG, 2017: 15.0 </a:t>
            </a:r>
            <a:r>
              <a:rPr lang="hu-HU" sz="1400" b="1" dirty="0" err="1"/>
              <a:t>mio</a:t>
            </a:r>
            <a:r>
              <a:rPr lang="hu-HU" sz="1400" b="1" dirty="0"/>
              <a:t> t (+33%)</a:t>
            </a:r>
          </a:p>
        </p:txBody>
      </p:sp>
      <p:pic>
        <p:nvPicPr>
          <p:cNvPr id="35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5">
            <a:off x="3276000" y="4536000"/>
            <a:ext cx="2873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00" y="324000"/>
            <a:ext cx="2000075" cy="1254734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684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681" y="1281371"/>
            <a:ext cx="597018" cy="435823"/>
          </a:xfrm>
          <a:prstGeom prst="rect">
            <a:avLst/>
          </a:prstGeom>
        </p:spPr>
      </p:pic>
      <p:pic>
        <p:nvPicPr>
          <p:cNvPr id="38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65">
            <a:off x="6228000" y="5466746"/>
            <a:ext cx="2873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Szövegdoboz 38"/>
          <p:cNvSpPr txBox="1"/>
          <p:nvPr/>
        </p:nvSpPr>
        <p:spPr>
          <a:xfrm>
            <a:off x="6444000" y="1692000"/>
            <a:ext cx="2624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/>
              <a:t>USA, 2017: 14.8 </a:t>
            </a:r>
            <a:r>
              <a:rPr lang="hu-HU" sz="1400" b="1" dirty="0" err="1"/>
              <a:t>mio</a:t>
            </a:r>
            <a:r>
              <a:rPr lang="hu-HU" sz="1400" b="1" dirty="0"/>
              <a:t> ha (őszi)</a:t>
            </a:r>
          </a:p>
        </p:txBody>
      </p:sp>
      <p:pic>
        <p:nvPicPr>
          <p:cNvPr id="24" name="Kép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00" y="2916000"/>
            <a:ext cx="2427871" cy="1411200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27351" y="1347540"/>
            <a:ext cx="1692000" cy="1047463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Kép 2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945"/>
                    </a14:imgEffect>
                    <a14:imgEffect>
                      <a14:saturation sat="121000"/>
                    </a14:imgEffect>
                  </a14:imgLayer>
                </a14:imgProps>
              </a:ext>
            </a:extLst>
          </a:blip>
          <a:srcRect t="34432" b="26102"/>
          <a:stretch/>
        </p:blipFill>
        <p:spPr>
          <a:xfrm>
            <a:off x="3600539" y="4792033"/>
            <a:ext cx="1717557" cy="1295717"/>
          </a:xfrm>
          <a:prstGeom prst="ellipse">
            <a:avLst/>
          </a:prstGeom>
          <a:ln>
            <a:noFill/>
          </a:ln>
          <a:effectLst>
            <a:outerShdw blurRad="50800" dist="38100" dir="8100000" sx="109000" sy="109000" algn="tr" rotWithShape="0">
              <a:schemeClr val="tx1"/>
            </a:outerShdw>
            <a:softEdge rad="112500"/>
          </a:effectLst>
        </p:spPr>
      </p:pic>
      <p:cxnSp>
        <p:nvCxnSpPr>
          <p:cNvPr id="5" name="Egyenes összekötő 4"/>
          <p:cNvCxnSpPr>
            <a:endCxn id="28" idx="7"/>
          </p:cNvCxnSpPr>
          <p:nvPr/>
        </p:nvCxnSpPr>
        <p:spPr>
          <a:xfrm flipV="1">
            <a:off x="3674242" y="4981786"/>
            <a:ext cx="1392324" cy="1104694"/>
          </a:xfrm>
          <a:prstGeom prst="line">
            <a:avLst/>
          </a:prstGeom>
          <a:ln w="73025">
            <a:solidFill>
              <a:srgbClr val="FF0000"/>
            </a:solidFill>
          </a:ln>
          <a:effectLst>
            <a:outerShdw dir="174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/>
          <p:cNvCxnSpPr/>
          <p:nvPr/>
        </p:nvCxnSpPr>
        <p:spPr>
          <a:xfrm flipH="1" flipV="1">
            <a:off x="3762747" y="5019580"/>
            <a:ext cx="1409067" cy="790713"/>
          </a:xfrm>
          <a:prstGeom prst="line">
            <a:avLst/>
          </a:prstGeom>
          <a:ln w="7302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57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16" grpId="0"/>
      <p:bldP spid="20" grpId="0"/>
      <p:bldP spid="14" grpId="0"/>
      <p:bldP spid="18" grpId="0"/>
      <p:bldP spid="22" grpId="0"/>
      <p:bldP spid="26" grpId="0"/>
      <p:bldP spid="27" grpId="0"/>
      <p:bldP spid="31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143999"/>
            <a:ext cx="7920000" cy="3787200"/>
          </a:xfrm>
          <a:prstGeom prst="rect">
            <a:avLst/>
          </a:prstGeom>
        </p:spPr>
      </p:pic>
      <p:pic>
        <p:nvPicPr>
          <p:cNvPr id="3" name="Kép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3888000"/>
            <a:ext cx="7920000" cy="2484000"/>
          </a:xfrm>
          <a:prstGeom prst="rect">
            <a:avLst/>
          </a:prstGeom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6214188"/>
            <a:ext cx="2333625" cy="23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Forrás</a:t>
            </a:r>
            <a:r>
              <a:rPr lang="en-US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hu-HU" altLang="en-US" sz="9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Barchart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hu-HU" altLang="en-US" sz="9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Hammersmith</a:t>
            </a:r>
            <a:endParaRPr lang="en-US" altLang="en-US" sz="900" b="1" i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5400000" y="415076"/>
            <a:ext cx="2768600" cy="83099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softEdge rad="63500"/>
          </a:effectLst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CBOT ZCH17                                            </a:t>
            </a:r>
            <a:r>
              <a:rPr lang="hu-HU" altLang="en-U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(2017. január 20.)</a:t>
            </a:r>
          </a:p>
        </p:txBody>
      </p:sp>
      <p:cxnSp>
        <p:nvCxnSpPr>
          <p:cNvPr id="6" name="Egyenes összekötő 5"/>
          <p:cNvCxnSpPr/>
          <p:nvPr/>
        </p:nvCxnSpPr>
        <p:spPr>
          <a:xfrm flipH="1">
            <a:off x="432000" y="2916000"/>
            <a:ext cx="8208000" cy="0"/>
          </a:xfrm>
          <a:prstGeom prst="line">
            <a:avLst/>
          </a:prstGeom>
          <a:ln w="12700" cmpd="sng">
            <a:gradFill>
              <a:gsLst>
                <a:gs pos="20000">
                  <a:srgbClr val="9A001D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</a:ln>
          <a:effectLst>
            <a:outerShdw blurRad="762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6"/>
          <p:cNvSpPr>
            <a:spLocks noChangeArrowheads="1"/>
          </p:cNvSpPr>
          <p:nvPr/>
        </p:nvSpPr>
        <p:spPr bwMode="auto">
          <a:xfrm>
            <a:off x="5400000" y="4159076"/>
            <a:ext cx="2768600" cy="83099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softEdge rad="63500"/>
          </a:effectLst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MATIF XBH17                                            </a:t>
            </a:r>
            <a:r>
              <a:rPr lang="hu-HU" altLang="en-U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(2017. január 20.)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684000" y="4212000"/>
            <a:ext cx="1966049" cy="1175125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softEdge rad="63500"/>
          </a:effectLst>
        </p:spPr>
        <p:txBody>
          <a:bodyPr wrap="square" tIns="0" bIns="0" rtlCol="0">
            <a:spAutoFit/>
          </a:bodyPr>
          <a:lstStyle/>
          <a:p>
            <a:pPr defTabSz="985838"/>
            <a:r>
              <a:rPr lang="hu-HU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Fontosabb fizikai piacok</a:t>
            </a:r>
          </a:p>
          <a:p>
            <a:pPr defTabSz="809625"/>
            <a:r>
              <a:rPr lang="hu-H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FOB NOLA:</a:t>
            </a:r>
            <a:r>
              <a:rPr lang="hu-HU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lang="hu-HU" sz="1200" b="1" dirty="0">
                <a:solidFill>
                  <a:srgbClr val="C00000"/>
                </a:solidFill>
              </a:rPr>
              <a:t>171</a:t>
            </a:r>
            <a:r>
              <a:rPr lang="hu-H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&gt;166 USD/t</a:t>
            </a:r>
          </a:p>
          <a:p>
            <a:pPr defTabSz="809625"/>
            <a:r>
              <a:rPr lang="hu-H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FOB </a:t>
            </a:r>
            <a:r>
              <a:rPr lang="hu-HU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B.Sea</a:t>
            </a:r>
            <a:r>
              <a:rPr lang="hu-H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hu-HU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hu-H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165-168 USD/t</a:t>
            </a:r>
            <a:endParaRPr lang="en-GB" sz="1200" b="1" dirty="0">
              <a:solidFill>
                <a:srgbClr val="C00000"/>
              </a:solidFill>
            </a:endParaRPr>
          </a:p>
          <a:p>
            <a:pPr defTabSz="809625"/>
            <a:r>
              <a:rPr lang="hu-H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FOB FR:</a:t>
            </a:r>
            <a:r>
              <a:rPr lang="hu-HU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	</a:t>
            </a:r>
            <a:r>
              <a:rPr lang="hu-H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185-187 USD/t</a:t>
            </a:r>
          </a:p>
          <a:p>
            <a:pPr defTabSz="809625"/>
            <a:r>
              <a:rPr lang="hu-H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FOB ARG:      </a:t>
            </a:r>
            <a:r>
              <a:rPr lang="hu-HU" sz="1200" b="1" dirty="0">
                <a:solidFill>
                  <a:srgbClr val="C00000"/>
                </a:solidFill>
              </a:rPr>
              <a:t>181-186 USD/t</a:t>
            </a:r>
          </a:p>
          <a:p>
            <a:pPr defTabSz="809625"/>
            <a:r>
              <a:rPr lang="hu-H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FOB BRA:</a:t>
            </a:r>
            <a:r>
              <a:rPr lang="hu-HU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	</a:t>
            </a:r>
            <a:r>
              <a:rPr lang="hu-HU" sz="1200" b="1" dirty="0">
                <a:solidFill>
                  <a:srgbClr val="C00000"/>
                </a:solidFill>
              </a:rPr>
              <a:t>183-186 USD/t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8"/>
          <a:stretch/>
        </p:blipFill>
        <p:spPr>
          <a:xfrm>
            <a:off x="7516837" y="5418169"/>
            <a:ext cx="937136" cy="7960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Jobbra nyíl 9"/>
          <p:cNvSpPr/>
          <p:nvPr/>
        </p:nvSpPr>
        <p:spPr>
          <a:xfrm rot="5400000">
            <a:off x="7808425" y="5256000"/>
            <a:ext cx="353961" cy="366388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7581901" y="5778000"/>
            <a:ext cx="715741" cy="230832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15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BÁZIS!</a:t>
            </a:r>
          </a:p>
        </p:txBody>
      </p:sp>
    </p:spTree>
    <p:extLst>
      <p:ext uri="{BB962C8B-B14F-4D97-AF65-F5344CB8AC3E}">
        <p14:creationId xmlns:p14="http://schemas.microsoft.com/office/powerpoint/2010/main" val="264782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8"/>
          <a:stretch/>
        </p:blipFill>
        <p:spPr>
          <a:xfrm>
            <a:off x="335276" y="1314478"/>
            <a:ext cx="3316647" cy="28172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98" y="1148903"/>
            <a:ext cx="4083618" cy="28891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/>
          <a:srcRect l="12420" r="11928" b="10141"/>
          <a:stretch/>
        </p:blipFill>
        <p:spPr>
          <a:xfrm>
            <a:off x="6155498" y="4591746"/>
            <a:ext cx="1627200" cy="114545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219258" y="4919918"/>
            <a:ext cx="459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7245258" y="5207918"/>
            <a:ext cx="459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12420" r="11928" b="10141"/>
          <a:stretch/>
        </p:blipFill>
        <p:spPr>
          <a:xfrm flipH="1">
            <a:off x="1135628" y="4491323"/>
            <a:ext cx="1627240" cy="1293961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235156" y="5210581"/>
            <a:ext cx="459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2271956" y="4901923"/>
            <a:ext cx="459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720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hu-HU" altLang="hu-HU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Kukoricaexport</a:t>
            </a:r>
          </a:p>
        </p:txBody>
      </p:sp>
    </p:spTree>
    <p:extLst>
      <p:ext uri="{BB962C8B-B14F-4D97-AF65-F5344CB8AC3E}">
        <p14:creationId xmlns:p14="http://schemas.microsoft.com/office/powerpoint/2010/main" val="420231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144000"/>
            <a:ext cx="7920000" cy="3787200"/>
          </a:xfrm>
          <a:prstGeom prst="rect">
            <a:avLst/>
          </a:prstGeom>
        </p:spPr>
      </p:pic>
      <p:pic>
        <p:nvPicPr>
          <p:cNvPr id="4" name="Kép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3888000"/>
            <a:ext cx="7920000" cy="2484000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6214188"/>
            <a:ext cx="2333625" cy="23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Forrás</a:t>
            </a:r>
            <a:r>
              <a:rPr lang="en-US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hu-HU" altLang="en-US" sz="9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Barchart</a:t>
            </a:r>
            <a:r>
              <a:rPr lang="hu-HU" alt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hu-HU" altLang="en-US" sz="900" b="1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Hammersmith</a:t>
            </a:r>
            <a:endParaRPr lang="en-US" altLang="en-US" sz="900" b="1" i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Rectangle 36"/>
          <p:cNvSpPr>
            <a:spLocks noChangeArrowheads="1"/>
          </p:cNvSpPr>
          <p:nvPr/>
        </p:nvSpPr>
        <p:spPr bwMode="auto">
          <a:xfrm>
            <a:off x="5400000" y="415076"/>
            <a:ext cx="2768600" cy="83099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softEdge rad="63500"/>
          </a:effectLst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CBOT ZWH17                                            </a:t>
            </a:r>
            <a:r>
              <a:rPr lang="hu-HU" altLang="en-U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(2017. január 20.)</a:t>
            </a:r>
          </a:p>
        </p:txBody>
      </p:sp>
      <p:cxnSp>
        <p:nvCxnSpPr>
          <p:cNvPr id="7" name="Egyenes összekötő 6"/>
          <p:cNvCxnSpPr/>
          <p:nvPr/>
        </p:nvCxnSpPr>
        <p:spPr>
          <a:xfrm flipH="1">
            <a:off x="432000" y="2844000"/>
            <a:ext cx="8208000" cy="0"/>
          </a:xfrm>
          <a:prstGeom prst="line">
            <a:avLst/>
          </a:prstGeom>
          <a:ln w="12700" cmpd="sng">
            <a:gradFill>
              <a:gsLst>
                <a:gs pos="20000">
                  <a:srgbClr val="9A001D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</a:ln>
          <a:effectLst>
            <a:outerShdw blurRad="76200" dist="12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5400000" y="4159076"/>
            <a:ext cx="2768600" cy="83099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softEdge rad="63500"/>
          </a:effectLst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10000"/>
              </a:spcBef>
              <a:buFontTx/>
              <a:buNone/>
              <a:defRPr/>
            </a:pPr>
            <a:r>
              <a:rPr lang="hu-HU" altLang="en-US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MATIF MLH17                                            </a:t>
            </a:r>
            <a:r>
              <a:rPr lang="hu-HU" altLang="en-US" sz="2000" b="1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(2017. január 20.)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648000" y="1152000"/>
            <a:ext cx="2147025" cy="1175125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softEdge rad="63500"/>
          </a:effectLst>
        </p:spPr>
        <p:txBody>
          <a:bodyPr wrap="square" tIns="0" bIns="0" rtlCol="0">
            <a:spAutoFit/>
          </a:bodyPr>
          <a:lstStyle/>
          <a:p>
            <a:pPr defTabSz="985838"/>
            <a:r>
              <a:rPr lang="hu-HU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Fontosabb fizikai piacok</a:t>
            </a:r>
          </a:p>
          <a:p>
            <a:pPr defTabSz="985838"/>
            <a:r>
              <a:rPr lang="hu-H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FOB NOLA:</a:t>
            </a:r>
            <a:r>
              <a:rPr lang="hu-HU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</a:t>
            </a:r>
            <a:r>
              <a:rPr lang="hu-HU" sz="1200" b="1" dirty="0">
                <a:solidFill>
                  <a:srgbClr val="C00000"/>
                </a:solidFill>
              </a:rPr>
              <a:t>187</a:t>
            </a:r>
            <a:r>
              <a:rPr lang="hu-H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&gt;181 USD/t</a:t>
            </a:r>
          </a:p>
          <a:p>
            <a:pPr defTabSz="985838"/>
            <a:r>
              <a:rPr lang="hu-H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UKR (11.5%p):</a:t>
            </a:r>
            <a:r>
              <a:rPr lang="hu-HU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hu-HU" sz="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 </a:t>
            </a:r>
            <a:r>
              <a:rPr lang="hu-H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181-184 USD/t</a:t>
            </a:r>
          </a:p>
          <a:p>
            <a:pPr defTabSz="985838"/>
            <a:r>
              <a:rPr lang="hu-H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RUS (12.5%p):</a:t>
            </a:r>
            <a:r>
              <a:rPr lang="hu-HU" sz="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	 </a:t>
            </a:r>
            <a:r>
              <a:rPr lang="hu-H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186-189 USD/t</a:t>
            </a:r>
          </a:p>
          <a:p>
            <a:pPr defTabSz="985838"/>
            <a:r>
              <a:rPr lang="hu-H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 (12.5%p):     187-190 USD/t</a:t>
            </a:r>
          </a:p>
          <a:p>
            <a:pPr defTabSz="985838"/>
            <a:r>
              <a:rPr lang="hu-H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FR, </a:t>
            </a:r>
            <a:r>
              <a:rPr lang="hu-HU" sz="12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supérior</a:t>
            </a:r>
            <a:r>
              <a:rPr lang="hu-H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hu-HU" sz="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 </a:t>
            </a:r>
            <a:r>
              <a:rPr lang="hu-HU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188-190 USD/t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9673</TotalTime>
  <Words>791</Words>
  <Application>Microsoft Office PowerPoint</Application>
  <PresentationFormat>Diavetítés a képernyőre (4:3 oldalarány)</PresentationFormat>
  <Paragraphs>254</Paragraphs>
  <Slides>17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5" baseType="lpstr">
      <vt:lpstr>Arial</vt:lpstr>
      <vt:lpstr>Arial Rounded MT Bold</vt:lpstr>
      <vt:lpstr>Berlin Sans FB Demi</vt:lpstr>
      <vt:lpstr>Calibri</vt:lpstr>
      <vt:lpstr>Calibri Light</vt:lpstr>
      <vt:lpstr>Times New Roman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szalaytj</dc:creator>
  <cp:lastModifiedBy>Potori Norbert</cp:lastModifiedBy>
  <cp:revision>863</cp:revision>
  <cp:lastPrinted>2017-01-25T08:33:17Z</cp:lastPrinted>
  <dcterms:created xsi:type="dcterms:W3CDTF">2015-10-07T12:11:38Z</dcterms:created>
  <dcterms:modified xsi:type="dcterms:W3CDTF">2017-01-25T23:01:00Z</dcterms:modified>
</cp:coreProperties>
</file>